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61" r:id="rId6"/>
    <p:sldId id="259" r:id="rId7"/>
    <p:sldId id="262" r:id="rId8"/>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90" d="100"/>
          <a:sy n="90" d="100"/>
        </p:scale>
        <p:origin x="-2160" y="-45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03.06.2024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03.06.2024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03.06.2024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03.06.2024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03.06.2024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5B106E36-FD25-4E2D-B0AA-010F637433A0}" type="datetimeFigureOut">
              <a:rPr lang="ru-RU" smtClean="0"/>
              <a:pPr/>
              <a:t>03.06.2024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5B106E36-FD25-4E2D-B0AA-010F637433A0}" type="datetimeFigureOut">
              <a:rPr lang="ru-RU" smtClean="0"/>
              <a:pPr/>
              <a:t>03.06.2024</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B106E36-FD25-4E2D-B0AA-010F637433A0}" type="datetimeFigureOut">
              <a:rPr lang="ru-RU" smtClean="0"/>
              <a:pPr/>
              <a:t>03.06.2024</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03.06.2024</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03.06.2024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03.06.2024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106E36-FD25-4E2D-B0AA-010F637433A0}" type="datetimeFigureOut">
              <a:rPr lang="ru-RU" smtClean="0"/>
              <a:pPr/>
              <a:t>03.06.2024</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C:\Users\user\Desktop\Новый рисунок (1).bmp"/>
          <p:cNvPicPr>
            <a:picLocks noChangeAspect="1" noChangeArrowheads="1"/>
          </p:cNvPicPr>
          <p:nvPr/>
        </p:nvPicPr>
        <p:blipFill>
          <a:blip r:embed="rId2" cstate="print"/>
          <a:srcRect r="11005"/>
          <a:stretch>
            <a:fillRect/>
          </a:stretch>
        </p:blipFill>
        <p:spPr bwMode="auto">
          <a:xfrm>
            <a:off x="928662" y="0"/>
            <a:ext cx="7215238" cy="4912468"/>
          </a:xfrm>
          <a:prstGeom prst="rect">
            <a:avLst/>
          </a:prstGeom>
          <a:ln>
            <a:noFill/>
          </a:ln>
          <a:effectLst>
            <a:softEdge rad="112500"/>
          </a:effectLst>
        </p:spPr>
      </p:pic>
      <p:sp>
        <p:nvSpPr>
          <p:cNvPr id="3" name="Подзаголовок 2"/>
          <p:cNvSpPr>
            <a:spLocks noGrp="1"/>
          </p:cNvSpPr>
          <p:nvPr>
            <p:ph type="subTitle" idx="1"/>
          </p:nvPr>
        </p:nvSpPr>
        <p:spPr>
          <a:xfrm>
            <a:off x="0" y="5429264"/>
            <a:ext cx="9144000" cy="1285884"/>
          </a:xfrm>
        </p:spPr>
        <p:txBody>
          <a:bodyPr>
            <a:normAutofit/>
          </a:bodyPr>
          <a:lstStyle/>
          <a:p>
            <a:r>
              <a:rPr lang="ru-RU" sz="1800" b="1" dirty="0" smtClean="0">
                <a:solidFill>
                  <a:schemeClr val="accent6"/>
                </a:solidFill>
                <a:latin typeface="Arial Black" pitchFamily="34" charset="0"/>
              </a:rPr>
              <a:t>ЕЖЕГОДНО ПРОВОДИТСЯ В ПЕРВУЮ СРЕДУ ИЮНЯ</a:t>
            </a:r>
          </a:p>
          <a:p>
            <a:r>
              <a:rPr lang="ru-RU" sz="1800" b="1" dirty="0" smtClean="0">
                <a:solidFill>
                  <a:schemeClr val="accent6"/>
                </a:solidFill>
                <a:latin typeface="Arial Black" pitchFamily="34" charset="0"/>
              </a:rPr>
              <a:t>ВСЕМИРНЫЙ ДЕНЬ БЕГА В 2024 ГОДУ ПРИХОДИТСЯ НА 5 ИЮНЯ </a:t>
            </a:r>
            <a:endParaRPr lang="ru-RU" sz="1800" b="1" dirty="0">
              <a:solidFill>
                <a:schemeClr val="accent6"/>
              </a:solidFill>
              <a:latin typeface="Arial Black" pitchFamily="34" charset="0"/>
            </a:endParaRPr>
          </a:p>
        </p:txBody>
      </p:sp>
      <p:sp>
        <p:nvSpPr>
          <p:cNvPr id="1026" name="AutoShape 2" descr="https://yakartinki.ru/sites/default/files/2023-06/6a524692a712ef8f05382dcc64c05eb9.jp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sp>
        <p:nvSpPr>
          <p:cNvPr id="8" name="TextBox 7"/>
          <p:cNvSpPr txBox="1"/>
          <p:nvPr/>
        </p:nvSpPr>
        <p:spPr>
          <a:xfrm>
            <a:off x="785786" y="4572008"/>
            <a:ext cx="7929618" cy="707886"/>
          </a:xfrm>
          <a:prstGeom prst="rect">
            <a:avLst/>
          </a:prstGeom>
          <a:noFill/>
        </p:spPr>
        <p:txBody>
          <a:bodyPr wrap="square" rtlCol="0">
            <a:spAutoFit/>
          </a:bodyPr>
          <a:lstStyle/>
          <a:p>
            <a:r>
              <a:rPr lang="ru-RU" sz="4000" b="1" dirty="0" smtClean="0">
                <a:solidFill>
                  <a:srgbClr val="00B050"/>
                </a:solidFill>
                <a:latin typeface="Arial Black" pitchFamily="34" charset="0"/>
              </a:rPr>
              <a:t>ВСЕМИРНЫЙ ДЕНЬ </a:t>
            </a:r>
            <a:r>
              <a:rPr lang="ru-RU" sz="4000" b="1" dirty="0" smtClean="0">
                <a:solidFill>
                  <a:srgbClr val="00B050"/>
                </a:solidFill>
                <a:latin typeface="Arial Black" pitchFamily="34" charset="0"/>
              </a:rPr>
              <a:t>БЕГА</a:t>
            </a:r>
            <a:endParaRPr lang="ru-RU" sz="4000" b="1" dirty="0" smtClean="0">
              <a:solidFill>
                <a:srgbClr val="00B050"/>
              </a:solidFill>
              <a:latin typeface="Arial Black"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1000108"/>
            <a:ext cx="9144000" cy="1143000"/>
          </a:xfrm>
        </p:spPr>
        <p:txBody>
          <a:bodyPr>
            <a:noAutofit/>
          </a:bodyPr>
          <a:lstStyle/>
          <a:p>
            <a:r>
              <a:rPr lang="ru-RU" sz="3200" dirty="0" smtClean="0">
                <a:solidFill>
                  <a:schemeClr val="accent6"/>
                </a:solidFill>
                <a:latin typeface="Arial Black" pitchFamily="34" charset="0"/>
              </a:rPr>
              <a:t>Как отметить Всемирный день бега?</a:t>
            </a:r>
            <a:endParaRPr lang="ru-RU" sz="3200" dirty="0">
              <a:solidFill>
                <a:schemeClr val="accent6"/>
              </a:solidFill>
              <a:latin typeface="Arial Black" pitchFamily="34" charset="0"/>
            </a:endParaRPr>
          </a:p>
        </p:txBody>
      </p:sp>
      <p:sp>
        <p:nvSpPr>
          <p:cNvPr id="3" name="Содержимое 2"/>
          <p:cNvSpPr>
            <a:spLocks noGrp="1"/>
          </p:cNvSpPr>
          <p:nvPr>
            <p:ph idx="1"/>
          </p:nvPr>
        </p:nvSpPr>
        <p:spPr>
          <a:xfrm>
            <a:off x="0" y="2428868"/>
            <a:ext cx="9001156" cy="2257428"/>
          </a:xfrm>
        </p:spPr>
        <p:txBody>
          <a:bodyPr>
            <a:normAutofit fontScale="92500" lnSpcReduction="10000"/>
          </a:bodyPr>
          <a:lstStyle/>
          <a:p>
            <a:pPr marL="180975" indent="361950" algn="just">
              <a:buNone/>
            </a:pPr>
            <a:r>
              <a:rPr lang="ru-RU" dirty="0" smtClean="0">
                <a:solidFill>
                  <a:srgbClr val="00B050"/>
                </a:solidFill>
                <a:latin typeface="Arial Black" pitchFamily="34" charset="0"/>
              </a:rPr>
              <a:t>Самое очевидное – выйти на пробежку, сделать тренировку, запланированную на этот день, или принять участие в официальном </a:t>
            </a:r>
            <a:r>
              <a:rPr lang="ru-RU" dirty="0" smtClean="0">
                <a:solidFill>
                  <a:srgbClr val="00B050"/>
                </a:solidFill>
                <a:latin typeface="Arial Black" pitchFamily="34" charset="0"/>
              </a:rPr>
              <a:t>забеге</a:t>
            </a:r>
            <a:endParaRPr lang="ru-RU" dirty="0">
              <a:solidFill>
                <a:srgbClr val="00B050"/>
              </a:solidFill>
              <a:latin typeface="Arial Black"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solidFill>
                  <a:srgbClr val="00B050"/>
                </a:solidFill>
                <a:latin typeface="Arial Black" pitchFamily="34" charset="0"/>
              </a:rPr>
              <a:t>Как правильно бегать?</a:t>
            </a:r>
            <a:endParaRPr lang="ru-RU" dirty="0">
              <a:solidFill>
                <a:srgbClr val="00B050"/>
              </a:solidFill>
              <a:latin typeface="Arial Black" pitchFamily="34" charset="0"/>
            </a:endParaRPr>
          </a:p>
        </p:txBody>
      </p:sp>
      <p:sp>
        <p:nvSpPr>
          <p:cNvPr id="3" name="Содержимое 2"/>
          <p:cNvSpPr>
            <a:spLocks noGrp="1"/>
          </p:cNvSpPr>
          <p:nvPr>
            <p:ph idx="1"/>
          </p:nvPr>
        </p:nvSpPr>
        <p:spPr>
          <a:xfrm>
            <a:off x="357158" y="1142984"/>
            <a:ext cx="8358246" cy="5143536"/>
          </a:xfrm>
        </p:spPr>
        <p:txBody>
          <a:bodyPr>
            <a:normAutofit fontScale="47500" lnSpcReduction="20000"/>
          </a:bodyPr>
          <a:lstStyle/>
          <a:p>
            <a:pPr marL="0" indent="446088">
              <a:buNone/>
            </a:pPr>
            <a:r>
              <a:rPr lang="ru-RU" dirty="0" smtClean="0">
                <a:solidFill>
                  <a:srgbClr val="00B050"/>
                </a:solidFill>
                <a:latin typeface="Arial Black" pitchFamily="34" charset="0"/>
              </a:rPr>
              <a:t>Выбор места </a:t>
            </a:r>
            <a:r>
              <a:rPr lang="ru-RU" dirty="0" smtClean="0">
                <a:solidFill>
                  <a:srgbClr val="00B050"/>
                </a:solidFill>
                <a:latin typeface="Arial Black" pitchFamily="34" charset="0"/>
              </a:rPr>
              <a:t>для </a:t>
            </a:r>
            <a:r>
              <a:rPr lang="ru-RU" dirty="0" smtClean="0">
                <a:solidFill>
                  <a:srgbClr val="00B050"/>
                </a:solidFill>
                <a:latin typeface="Arial Black" pitchFamily="34" charset="0"/>
              </a:rPr>
              <a:t>бега </a:t>
            </a:r>
            <a:r>
              <a:rPr lang="ru-RU" dirty="0" smtClean="0">
                <a:solidFill>
                  <a:srgbClr val="00B050"/>
                </a:solidFill>
                <a:latin typeface="Arial Black" pitchFamily="34" charset="0"/>
              </a:rPr>
              <a:t>важен</a:t>
            </a:r>
          </a:p>
          <a:p>
            <a:pPr marL="0" indent="446088">
              <a:buNone/>
            </a:pPr>
            <a:endParaRPr lang="ru-RU" dirty="0" smtClean="0">
              <a:latin typeface="Arial Black" pitchFamily="34" charset="0"/>
            </a:endParaRPr>
          </a:p>
          <a:p>
            <a:pPr marL="0" indent="446088" algn="just">
              <a:buNone/>
            </a:pPr>
            <a:r>
              <a:rPr lang="ru-RU" dirty="0" smtClean="0">
                <a:latin typeface="Arial Black" pitchFamily="34" charset="0"/>
              </a:rPr>
              <a:t>Зачастую</a:t>
            </a:r>
            <a:r>
              <a:rPr lang="ru-RU" dirty="0" smtClean="0">
                <a:latin typeface="Arial Black" pitchFamily="34" charset="0"/>
              </a:rPr>
              <a:t>, можно встретить бегущих в спортивной одежде людей </a:t>
            </a:r>
            <a:r>
              <a:rPr lang="ru-RU" dirty="0" smtClean="0">
                <a:latin typeface="Arial Black" pitchFamily="34" charset="0"/>
              </a:rPr>
              <a:t>вдоль </a:t>
            </a:r>
            <a:r>
              <a:rPr lang="ru-RU" dirty="0" smtClean="0">
                <a:latin typeface="Arial Black" pitchFamily="34" charset="0"/>
              </a:rPr>
              <a:t>автодороги в час пик, когда из-за количества </a:t>
            </a:r>
            <a:r>
              <a:rPr lang="ru-RU" dirty="0" smtClean="0">
                <a:latin typeface="Arial Black" pitchFamily="34" charset="0"/>
              </a:rPr>
              <a:t>автомобилей затруднено движение</a:t>
            </a:r>
          </a:p>
          <a:p>
            <a:pPr marL="0" indent="446088" algn="just">
              <a:buNone/>
            </a:pPr>
            <a:endParaRPr lang="ru-RU" dirty="0" smtClean="0">
              <a:latin typeface="Arial Black" pitchFamily="34" charset="0"/>
            </a:endParaRPr>
          </a:p>
          <a:p>
            <a:pPr marL="0" indent="446088" algn="just">
              <a:buNone/>
            </a:pPr>
            <a:r>
              <a:rPr lang="ru-RU" dirty="0" smtClean="0">
                <a:latin typeface="Arial Black" pitchFamily="34" charset="0"/>
              </a:rPr>
              <a:t>Этот </a:t>
            </a:r>
            <a:r>
              <a:rPr lang="ru-RU" dirty="0" smtClean="0">
                <a:latin typeface="Arial Black" pitchFamily="34" charset="0"/>
              </a:rPr>
              <a:t>подход </a:t>
            </a:r>
            <a:r>
              <a:rPr lang="ru-RU" dirty="0" smtClean="0">
                <a:solidFill>
                  <a:srgbClr val="C00000"/>
                </a:solidFill>
                <a:latin typeface="Arial Black" pitchFamily="34" charset="0"/>
              </a:rPr>
              <a:t>неправильный. </a:t>
            </a:r>
            <a:endParaRPr lang="ru-RU" dirty="0" smtClean="0">
              <a:solidFill>
                <a:srgbClr val="C00000"/>
              </a:solidFill>
              <a:latin typeface="Arial Black" pitchFamily="34" charset="0"/>
            </a:endParaRPr>
          </a:p>
          <a:p>
            <a:pPr marL="0" indent="446088" algn="just">
              <a:buNone/>
            </a:pPr>
            <a:endParaRPr lang="ru-RU" dirty="0" smtClean="0">
              <a:latin typeface="Arial Black" pitchFamily="34" charset="0"/>
            </a:endParaRPr>
          </a:p>
          <a:p>
            <a:pPr marL="0" indent="446088" algn="just">
              <a:buNone/>
            </a:pPr>
            <a:r>
              <a:rPr lang="ru-RU" dirty="0" smtClean="0">
                <a:latin typeface="Arial Black" pitchFamily="34" charset="0"/>
              </a:rPr>
              <a:t>Горожанам </a:t>
            </a:r>
            <a:r>
              <a:rPr lang="ru-RU" dirty="0" smtClean="0">
                <a:latin typeface="Arial Black" pitchFamily="34" charset="0"/>
              </a:rPr>
              <a:t>бегать или заниматься любым другими видом спорта вблизи автодорог нежелательно, поскольку выбросы транспорта - определенная угроза здоровью </a:t>
            </a:r>
            <a:r>
              <a:rPr lang="ru-RU" dirty="0" smtClean="0">
                <a:latin typeface="Arial Black" pitchFamily="34" charset="0"/>
              </a:rPr>
              <a:t>человека:</a:t>
            </a:r>
          </a:p>
          <a:p>
            <a:pPr marL="0" indent="446088" algn="just">
              <a:buNone/>
            </a:pPr>
            <a:endParaRPr lang="ru-RU" dirty="0" smtClean="0">
              <a:latin typeface="Arial Black" pitchFamily="34" charset="0"/>
            </a:endParaRPr>
          </a:p>
          <a:p>
            <a:pPr marL="0" indent="446088" algn="just">
              <a:buNone/>
            </a:pPr>
            <a:r>
              <a:rPr lang="ru-RU" dirty="0" smtClean="0">
                <a:latin typeface="Arial Black" pitchFamily="34" charset="0"/>
              </a:rPr>
              <a:t>Во-первых</a:t>
            </a:r>
            <a:r>
              <a:rPr lang="ru-RU" dirty="0" smtClean="0">
                <a:latin typeface="Arial Black" pitchFamily="34" charset="0"/>
              </a:rPr>
              <a:t>, эти выбросы производятся автомобилями в пределах тесной городской застройки, где условия рассеивания и самоочищения минимальны, </a:t>
            </a:r>
            <a:endParaRPr lang="ru-RU" dirty="0" smtClean="0">
              <a:latin typeface="Arial Black" pitchFamily="34" charset="0"/>
            </a:endParaRPr>
          </a:p>
          <a:p>
            <a:pPr marL="0" indent="446088" algn="just">
              <a:buNone/>
            </a:pPr>
            <a:r>
              <a:rPr lang="ru-RU" dirty="0" smtClean="0">
                <a:latin typeface="Arial Black" pitchFamily="34" charset="0"/>
              </a:rPr>
              <a:t>Во-вторых</a:t>
            </a:r>
            <a:r>
              <a:rPr lang="ru-RU" dirty="0" smtClean="0">
                <a:latin typeface="Arial Black" pitchFamily="34" charset="0"/>
              </a:rPr>
              <a:t>, выбросы эти низкие и сосредоточены, преимущественно, в зоне дыхания человека, на высоте его роста, </a:t>
            </a:r>
            <a:endParaRPr lang="ru-RU" dirty="0" smtClean="0">
              <a:latin typeface="Arial Black" pitchFamily="34" charset="0"/>
            </a:endParaRPr>
          </a:p>
          <a:p>
            <a:pPr marL="0" indent="446088" algn="just">
              <a:buNone/>
            </a:pPr>
            <a:r>
              <a:rPr lang="ru-RU" dirty="0" smtClean="0">
                <a:latin typeface="Arial Black" pitchFamily="34" charset="0"/>
              </a:rPr>
              <a:t>В третьих, выхлопные </a:t>
            </a:r>
            <a:r>
              <a:rPr lang="ru-RU" dirty="0" smtClean="0">
                <a:latin typeface="Arial Black" pitchFamily="34" charset="0"/>
              </a:rPr>
              <a:t>газы автотранспорта содержат большое количество различных опасных химических соединений – продуктов полного и неполного сгорания топлива -окись углерода, окислы азота, углеводороды, альдегиды, сажа, аэрозоль свинца других металлов.</a:t>
            </a:r>
            <a:br>
              <a:rPr lang="ru-RU" dirty="0" smtClean="0">
                <a:latin typeface="Arial Black" pitchFamily="34" charset="0"/>
              </a:rPr>
            </a:br>
            <a:endParaRPr lang="ru-RU" dirty="0" smtClean="0">
              <a:latin typeface="Arial Black" pitchFamily="34" charset="0"/>
            </a:endParaRPr>
          </a:p>
          <a:p>
            <a:pPr marL="0" indent="446088" algn="just">
              <a:buNone/>
            </a:pPr>
            <a:r>
              <a:rPr lang="ru-RU" dirty="0" smtClean="0">
                <a:latin typeface="Arial Black" pitchFamily="34" charset="0"/>
              </a:rPr>
              <a:t>Вблизи </a:t>
            </a:r>
            <a:r>
              <a:rPr lang="ru-RU" dirty="0" smtClean="0">
                <a:latin typeface="Arial Black" pitchFamily="34" charset="0"/>
              </a:rPr>
              <a:t>дорог образуется к тому же большое количество различных видов пыли, и чем мельче ее частицы, тем она опаснее для здоровья</a:t>
            </a:r>
            <a:r>
              <a:rPr lang="ru-RU" dirty="0" smtClean="0">
                <a:latin typeface="Arial Black" pitchFamily="34" charset="0"/>
              </a:rPr>
              <a:t>.</a:t>
            </a:r>
            <a:endParaRPr lang="ru-RU"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571472" y="1142984"/>
            <a:ext cx="8229600" cy="4525963"/>
          </a:xfrm>
        </p:spPr>
        <p:txBody>
          <a:bodyPr>
            <a:normAutofit fontScale="70000" lnSpcReduction="20000"/>
          </a:bodyPr>
          <a:lstStyle/>
          <a:p>
            <a:pPr marL="0" indent="446088" algn="just">
              <a:buNone/>
            </a:pPr>
            <a:r>
              <a:rPr lang="ru-RU" dirty="0" smtClean="0">
                <a:latin typeface="Arial Black" pitchFamily="34" charset="0"/>
              </a:rPr>
              <a:t>Поэтому </a:t>
            </a:r>
            <a:r>
              <a:rPr lang="ru-RU" dirty="0" smtClean="0">
                <a:latin typeface="Arial Black" pitchFamily="34" charset="0"/>
              </a:rPr>
              <a:t>бегать нужно в </a:t>
            </a:r>
            <a:r>
              <a:rPr lang="ru-RU" dirty="0" smtClean="0">
                <a:solidFill>
                  <a:srgbClr val="00B050"/>
                </a:solidFill>
                <a:latin typeface="Arial Black" pitchFamily="34" charset="0"/>
              </a:rPr>
              <a:t>парках, скверах, в пригородных зонах, </a:t>
            </a:r>
            <a:r>
              <a:rPr lang="ru-RU" dirty="0" smtClean="0">
                <a:latin typeface="Arial Black" pitchFamily="34" charset="0"/>
              </a:rPr>
              <a:t>где воздух не запылен и не содержит других вредных для здоровья веществ</a:t>
            </a:r>
            <a:r>
              <a:rPr lang="ru-RU" dirty="0" smtClean="0">
                <a:latin typeface="Arial Black" pitchFamily="34" charset="0"/>
              </a:rPr>
              <a:t>.</a:t>
            </a:r>
          </a:p>
          <a:p>
            <a:pPr marL="0" indent="446088" algn="just">
              <a:buNone/>
            </a:pPr>
            <a:r>
              <a:rPr lang="ru-RU" dirty="0" smtClean="0">
                <a:latin typeface="Arial Black" pitchFamily="34" charset="0"/>
              </a:rPr>
              <a:t> </a:t>
            </a:r>
          </a:p>
          <a:p>
            <a:pPr marL="0" indent="446088" algn="just">
              <a:buNone/>
            </a:pPr>
            <a:r>
              <a:rPr lang="ru-RU" dirty="0" smtClean="0">
                <a:latin typeface="Arial Black" pitchFamily="34" charset="0"/>
              </a:rPr>
              <a:t>Если </a:t>
            </a:r>
            <a:r>
              <a:rPr lang="ru-RU" dirty="0" smtClean="0">
                <a:latin typeface="Arial Black" pitchFamily="34" charset="0"/>
              </a:rPr>
              <a:t>же парки и скверы радом отсутствуют, это не повод отказаться от такой оздоровительной процедуры, как бег. </a:t>
            </a:r>
            <a:endParaRPr lang="ru-RU" dirty="0" smtClean="0">
              <a:latin typeface="Arial Black" pitchFamily="34" charset="0"/>
            </a:endParaRPr>
          </a:p>
          <a:p>
            <a:pPr marL="0" indent="446088" algn="just">
              <a:buNone/>
            </a:pPr>
            <a:endParaRPr lang="ru-RU" dirty="0" smtClean="0">
              <a:latin typeface="Arial Black" pitchFamily="34" charset="0"/>
            </a:endParaRPr>
          </a:p>
          <a:p>
            <a:pPr marL="0" indent="446088" algn="just">
              <a:buNone/>
            </a:pPr>
            <a:r>
              <a:rPr lang="ru-RU" dirty="0" smtClean="0">
                <a:solidFill>
                  <a:srgbClr val="00B050"/>
                </a:solidFill>
                <a:latin typeface="Arial Black" pitchFamily="34" charset="0"/>
              </a:rPr>
              <a:t>Бегайте </a:t>
            </a:r>
            <a:r>
              <a:rPr lang="ru-RU" dirty="0" smtClean="0">
                <a:solidFill>
                  <a:srgbClr val="00B050"/>
                </a:solidFill>
                <a:latin typeface="Arial Black" pitchFamily="34" charset="0"/>
              </a:rPr>
              <a:t>утром</a:t>
            </a:r>
            <a:r>
              <a:rPr lang="ru-RU" dirty="0" smtClean="0">
                <a:latin typeface="Arial Black" pitchFamily="34" charset="0"/>
              </a:rPr>
              <a:t>, на рассвете, минут через 30 после пробуждения, чтобы организм проснулся, и все системы жизнедеятельности заработали в дневном режиме. Лучшим временем для бега считается </a:t>
            </a:r>
            <a:r>
              <a:rPr lang="ru-RU" dirty="0" smtClean="0">
                <a:solidFill>
                  <a:srgbClr val="00B050"/>
                </a:solidFill>
                <a:latin typeface="Arial Black" pitchFamily="34" charset="0"/>
              </a:rPr>
              <a:t>5.30-6.00 часов утра</a:t>
            </a:r>
            <a:r>
              <a:rPr lang="ru-RU" dirty="0" smtClean="0">
                <a:latin typeface="Arial Black" pitchFamily="34" charset="0"/>
              </a:rPr>
              <a:t>, когда воздух максимально чистый, а дороги свободные.</a:t>
            </a:r>
          </a:p>
          <a:p>
            <a:endParaRPr lang="ru-RU"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solidFill>
                  <a:schemeClr val="accent6"/>
                </a:solidFill>
                <a:latin typeface="Arial Black" pitchFamily="34" charset="0"/>
              </a:rPr>
              <a:t>Как правильно бегать?</a:t>
            </a:r>
            <a:endParaRPr lang="ru-RU" dirty="0">
              <a:solidFill>
                <a:schemeClr val="accent6"/>
              </a:solidFill>
              <a:latin typeface="Arial Black" pitchFamily="34" charset="0"/>
            </a:endParaRPr>
          </a:p>
        </p:txBody>
      </p:sp>
      <p:sp>
        <p:nvSpPr>
          <p:cNvPr id="3" name="Содержимое 2"/>
          <p:cNvSpPr>
            <a:spLocks noGrp="1"/>
          </p:cNvSpPr>
          <p:nvPr>
            <p:ph idx="1"/>
          </p:nvPr>
        </p:nvSpPr>
        <p:spPr>
          <a:xfrm>
            <a:off x="457200" y="1142984"/>
            <a:ext cx="8229600" cy="5214974"/>
          </a:xfrm>
        </p:spPr>
        <p:txBody>
          <a:bodyPr>
            <a:normAutofit fontScale="55000" lnSpcReduction="20000"/>
          </a:bodyPr>
          <a:lstStyle/>
          <a:p>
            <a:pPr marL="0" indent="446088">
              <a:lnSpc>
                <a:spcPct val="120000"/>
              </a:lnSpc>
              <a:spcBef>
                <a:spcPts val="0"/>
              </a:spcBef>
              <a:buNone/>
            </a:pPr>
            <a:r>
              <a:rPr lang="ru-RU" sz="2900" dirty="0" smtClean="0">
                <a:solidFill>
                  <a:schemeClr val="accent6">
                    <a:lumMod val="75000"/>
                  </a:schemeClr>
                </a:solidFill>
                <a:latin typeface="Arial Black" pitchFamily="34" charset="0"/>
              </a:rPr>
              <a:t>Следует </a:t>
            </a:r>
            <a:r>
              <a:rPr lang="ru-RU" sz="2900" dirty="0" smtClean="0">
                <a:solidFill>
                  <a:schemeClr val="accent6">
                    <a:lumMod val="75000"/>
                  </a:schemeClr>
                </a:solidFill>
                <a:latin typeface="Arial Black" pitchFamily="34" charset="0"/>
              </a:rPr>
              <a:t>придерживаться некоторых правил </a:t>
            </a:r>
            <a:r>
              <a:rPr lang="ru-RU" sz="2900" dirty="0" smtClean="0">
                <a:solidFill>
                  <a:schemeClr val="accent6">
                    <a:lumMod val="75000"/>
                  </a:schemeClr>
                </a:solidFill>
                <a:latin typeface="Arial Black" pitchFamily="34" charset="0"/>
              </a:rPr>
              <a:t>тренировок </a:t>
            </a:r>
            <a:r>
              <a:rPr lang="ru-RU" sz="2900" dirty="0" smtClean="0">
                <a:solidFill>
                  <a:schemeClr val="accent6">
                    <a:lumMod val="75000"/>
                  </a:schemeClr>
                </a:solidFill>
                <a:latin typeface="Arial Black" pitchFamily="34" charset="0"/>
              </a:rPr>
              <a:t>бегом</a:t>
            </a:r>
            <a:r>
              <a:rPr lang="ru-RU" sz="2900" dirty="0" smtClean="0">
                <a:solidFill>
                  <a:schemeClr val="accent6">
                    <a:lumMod val="75000"/>
                  </a:schemeClr>
                </a:solidFill>
                <a:latin typeface="Arial Black" pitchFamily="34" charset="0"/>
              </a:rPr>
              <a:t>:</a:t>
            </a:r>
          </a:p>
          <a:p>
            <a:pPr marL="0" indent="446088">
              <a:lnSpc>
                <a:spcPct val="120000"/>
              </a:lnSpc>
              <a:spcBef>
                <a:spcPts val="0"/>
              </a:spcBef>
              <a:buNone/>
            </a:pPr>
            <a:endParaRPr lang="ru-RU" dirty="0" smtClean="0">
              <a:latin typeface="Arial Black" pitchFamily="34" charset="0"/>
            </a:endParaRPr>
          </a:p>
          <a:p>
            <a:pPr marL="0" indent="446088" algn="just">
              <a:buNone/>
            </a:pPr>
            <a:r>
              <a:rPr lang="ru-RU" dirty="0" smtClean="0">
                <a:latin typeface="Arial Black" pitchFamily="34" charset="0"/>
              </a:rPr>
              <a:t>Наращивать уровень нагрузок постепенно и регулярно. Организму необходимо адаптироваться к новым условиям. В идеале, если контролировать процесс будет тренер, который подскажет и по нагрузкам, и по технике. </a:t>
            </a:r>
            <a:endParaRPr lang="ru-RU" dirty="0" smtClean="0">
              <a:latin typeface="Arial Black" pitchFamily="34" charset="0"/>
            </a:endParaRPr>
          </a:p>
          <a:p>
            <a:pPr marL="0" indent="446088" algn="just">
              <a:buNone/>
            </a:pPr>
            <a:r>
              <a:rPr lang="ru-RU" dirty="0" smtClean="0">
                <a:latin typeface="Arial Black" pitchFamily="34" charset="0"/>
              </a:rPr>
              <a:t>Но </a:t>
            </a:r>
            <a:r>
              <a:rPr lang="ru-RU" dirty="0" smtClean="0">
                <a:latin typeface="Arial Black" pitchFamily="34" charset="0"/>
              </a:rPr>
              <a:t>прислушиваться к ощущениям во время бега, как тело реагирует на тренировки — </a:t>
            </a:r>
            <a:r>
              <a:rPr lang="ru-RU" dirty="0" smtClean="0">
                <a:solidFill>
                  <a:srgbClr val="00B050"/>
                </a:solidFill>
                <a:latin typeface="Arial Black" pitchFamily="34" charset="0"/>
              </a:rPr>
              <a:t>очень </a:t>
            </a:r>
            <a:r>
              <a:rPr lang="ru-RU" dirty="0" smtClean="0">
                <a:solidFill>
                  <a:srgbClr val="00B050"/>
                </a:solidFill>
                <a:latin typeface="Arial Black" pitchFamily="34" charset="0"/>
              </a:rPr>
              <a:t>важно</a:t>
            </a:r>
          </a:p>
          <a:p>
            <a:pPr marL="0" indent="446088" algn="just">
              <a:buNone/>
            </a:pPr>
            <a:endParaRPr lang="ru-RU" dirty="0" smtClean="0">
              <a:latin typeface="Arial Black" pitchFamily="34" charset="0"/>
            </a:endParaRPr>
          </a:p>
          <a:p>
            <a:pPr marL="0" indent="446088" algn="just">
              <a:buNone/>
            </a:pPr>
            <a:r>
              <a:rPr lang="ru-RU" dirty="0" smtClean="0">
                <a:solidFill>
                  <a:srgbClr val="00B050"/>
                </a:solidFill>
                <a:latin typeface="Arial Black" pitchFamily="34" charset="0"/>
              </a:rPr>
              <a:t>Регулярные </a:t>
            </a:r>
            <a:r>
              <a:rPr lang="ru-RU" dirty="0" smtClean="0">
                <a:solidFill>
                  <a:srgbClr val="00B050"/>
                </a:solidFill>
                <a:latin typeface="Arial Black" pitchFamily="34" charset="0"/>
              </a:rPr>
              <a:t>тренировки </a:t>
            </a:r>
            <a:r>
              <a:rPr lang="ru-RU" dirty="0" smtClean="0">
                <a:latin typeface="Arial Black" pitchFamily="34" charset="0"/>
              </a:rPr>
              <a:t>приведут к максимальной пользе – даже два раза в неделю по 30 мин, но регулярно принесёт пользу. Если процесс понравится, то можно увеличивать количество, продолжительность, подключать силовые тренировки для мышц, растяжки для связок и суставов</a:t>
            </a:r>
            <a:r>
              <a:rPr lang="ru-RU" dirty="0" smtClean="0">
                <a:latin typeface="Arial Black" pitchFamily="34" charset="0"/>
              </a:rPr>
              <a:t>.</a:t>
            </a:r>
          </a:p>
          <a:p>
            <a:pPr marL="0" indent="446088" algn="just">
              <a:buNone/>
            </a:pPr>
            <a:endParaRPr lang="ru-RU" dirty="0" smtClean="0">
              <a:latin typeface="Arial Black" pitchFamily="34" charset="0"/>
            </a:endParaRPr>
          </a:p>
          <a:p>
            <a:pPr marL="0" indent="446088" algn="just">
              <a:buNone/>
            </a:pPr>
            <a:r>
              <a:rPr lang="ru-RU" dirty="0" smtClean="0">
                <a:latin typeface="Arial Black" pitchFamily="34" charset="0"/>
              </a:rPr>
              <a:t>Начать </a:t>
            </a:r>
            <a:r>
              <a:rPr lang="ru-RU" dirty="0" smtClean="0">
                <a:latin typeface="Arial Black" pitchFamily="34" charset="0"/>
              </a:rPr>
              <a:t>можно с 15 минут бега в комфортном темпе. Если тяжело, то можно переходить на ходьбу. Не стоит думать, что это ничего не дает. Даже регулярные 10 минут тренировок имеют эффект. Наиболее эффективная продолжительность достигается во время тренировки </a:t>
            </a:r>
            <a:r>
              <a:rPr lang="ru-RU" dirty="0" smtClean="0">
                <a:solidFill>
                  <a:srgbClr val="00B050"/>
                </a:solidFill>
                <a:latin typeface="Arial Black" pitchFamily="34" charset="0"/>
              </a:rPr>
              <a:t>от 30 до 40 минут</a:t>
            </a:r>
            <a:r>
              <a:rPr lang="ru-RU" dirty="0" smtClean="0">
                <a:latin typeface="Arial Black" pitchFamily="34" charset="0"/>
              </a:rPr>
              <a:t>.</a:t>
            </a:r>
          </a:p>
          <a:p>
            <a:pPr>
              <a:buNone/>
            </a:pPr>
            <a:endParaRPr lang="ru-RU"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Содержимое 2"/>
          <p:cNvSpPr>
            <a:spLocks noGrp="1"/>
          </p:cNvSpPr>
          <p:nvPr>
            <p:ph idx="1"/>
          </p:nvPr>
        </p:nvSpPr>
        <p:spPr>
          <a:xfrm>
            <a:off x="428596" y="928670"/>
            <a:ext cx="5786478" cy="5929330"/>
          </a:xfrm>
        </p:spPr>
        <p:txBody>
          <a:bodyPr>
            <a:normAutofit fontScale="77500" lnSpcReduction="20000"/>
          </a:bodyPr>
          <a:lstStyle/>
          <a:p>
            <a:pPr>
              <a:lnSpc>
                <a:spcPct val="150000"/>
              </a:lnSpc>
              <a:buFontTx/>
              <a:buChar char="-"/>
            </a:pPr>
            <a:r>
              <a:rPr lang="ru-RU" sz="2000" dirty="0" smtClean="0">
                <a:latin typeface="Arial Black" pitchFamily="34" charset="0"/>
              </a:rPr>
              <a:t>Расслабьте и расправьте плечи, не сутультесь</a:t>
            </a:r>
          </a:p>
          <a:p>
            <a:pPr>
              <a:lnSpc>
                <a:spcPct val="150000"/>
              </a:lnSpc>
              <a:buFontTx/>
              <a:buChar char="-"/>
            </a:pPr>
            <a:r>
              <a:rPr lang="ru-RU" sz="2000" dirty="0" smtClean="0">
                <a:latin typeface="Arial Black" pitchFamily="34" charset="0"/>
              </a:rPr>
              <a:t>Держите локти согнутыми на 90 ͦ</a:t>
            </a:r>
          </a:p>
          <a:p>
            <a:pPr>
              <a:lnSpc>
                <a:spcPct val="150000"/>
              </a:lnSpc>
              <a:buFontTx/>
              <a:buChar char="-"/>
            </a:pPr>
            <a:r>
              <a:rPr lang="ru-RU" sz="2000" dirty="0" smtClean="0">
                <a:latin typeface="Arial Black" pitchFamily="34" charset="0"/>
              </a:rPr>
              <a:t>Не сжимайте сильно кулаки</a:t>
            </a:r>
          </a:p>
          <a:p>
            <a:pPr>
              <a:lnSpc>
                <a:spcPct val="150000"/>
              </a:lnSpc>
              <a:buFontTx/>
              <a:buChar char="-"/>
            </a:pPr>
            <a:r>
              <a:rPr lang="ru-RU" sz="2000" dirty="0" smtClean="0">
                <a:latin typeface="Arial Black" pitchFamily="34" charset="0"/>
              </a:rPr>
              <a:t>Колено должно быть слегка согнуто, чтобы амортизировать при ударе стопы об землю</a:t>
            </a:r>
          </a:p>
          <a:p>
            <a:pPr>
              <a:lnSpc>
                <a:spcPct val="150000"/>
              </a:lnSpc>
              <a:buFontTx/>
              <a:buChar char="-"/>
            </a:pPr>
            <a:r>
              <a:rPr lang="ru-RU" sz="2000" dirty="0" smtClean="0">
                <a:latin typeface="Arial Black" pitchFamily="34" charset="0"/>
              </a:rPr>
              <a:t>Перекатывайтесь на носок и используйте его для отталкивания от земли</a:t>
            </a:r>
          </a:p>
          <a:p>
            <a:pPr>
              <a:lnSpc>
                <a:spcPct val="150000"/>
              </a:lnSpc>
              <a:buFontTx/>
              <a:buChar char="-"/>
            </a:pPr>
            <a:r>
              <a:rPr lang="ru-RU" sz="2000" dirty="0" smtClean="0">
                <a:latin typeface="Arial Black" pitchFamily="34" charset="0"/>
              </a:rPr>
              <a:t>Смотрите вперед, а не под ноги</a:t>
            </a:r>
          </a:p>
          <a:p>
            <a:pPr>
              <a:lnSpc>
                <a:spcPct val="150000"/>
              </a:lnSpc>
              <a:buFontTx/>
              <a:buChar char="-"/>
            </a:pPr>
            <a:r>
              <a:rPr lang="ru-RU" sz="2000" dirty="0" smtClean="0">
                <a:latin typeface="Arial Black" pitchFamily="34" charset="0"/>
              </a:rPr>
              <a:t>Перемещайте руки вперед-назад возле корпуса, а не поперек груди</a:t>
            </a:r>
          </a:p>
          <a:p>
            <a:pPr>
              <a:lnSpc>
                <a:spcPct val="150000"/>
              </a:lnSpc>
              <a:buFontTx/>
              <a:buChar char="-"/>
            </a:pPr>
            <a:r>
              <a:rPr lang="ru-RU" sz="2000" dirty="0" smtClean="0">
                <a:latin typeface="Arial Black" pitchFamily="34" charset="0"/>
              </a:rPr>
              <a:t>Выносите вперед бедро, а не ногу целиком</a:t>
            </a:r>
          </a:p>
          <a:p>
            <a:pPr>
              <a:lnSpc>
                <a:spcPct val="150000"/>
              </a:lnSpc>
              <a:buFontTx/>
              <a:buChar char="-"/>
            </a:pPr>
            <a:r>
              <a:rPr lang="ru-RU" sz="2000" dirty="0" smtClean="0">
                <a:latin typeface="Arial Black" pitchFamily="34" charset="0"/>
              </a:rPr>
              <a:t>Приземляйтесь между пяткой и средней частью стопы</a:t>
            </a:r>
          </a:p>
          <a:p>
            <a:pPr>
              <a:lnSpc>
                <a:spcPct val="150000"/>
              </a:lnSpc>
              <a:buFontTx/>
              <a:buChar char="-"/>
            </a:pPr>
            <a:r>
              <a:rPr lang="ru-RU" sz="2000" dirty="0" smtClean="0">
                <a:latin typeface="Arial Black" pitchFamily="34" charset="0"/>
              </a:rPr>
              <a:t>Нога должна приземлиться под ваше тело, а не перед ним</a:t>
            </a:r>
            <a:endParaRPr lang="ru-RU" sz="2000" dirty="0">
              <a:latin typeface="Arial Black" pitchFamily="34" charset="0"/>
            </a:endParaRPr>
          </a:p>
        </p:txBody>
      </p:sp>
      <p:sp>
        <p:nvSpPr>
          <p:cNvPr id="5" name="Заголовок 1"/>
          <p:cNvSpPr>
            <a:spLocks noGrp="1"/>
          </p:cNvSpPr>
          <p:nvPr>
            <p:ph type="title"/>
          </p:nvPr>
        </p:nvSpPr>
        <p:spPr>
          <a:xfrm>
            <a:off x="428596" y="0"/>
            <a:ext cx="8229600" cy="1143000"/>
          </a:xfrm>
        </p:spPr>
        <p:txBody>
          <a:bodyPr>
            <a:normAutofit/>
          </a:bodyPr>
          <a:lstStyle/>
          <a:p>
            <a:r>
              <a:rPr lang="ru-RU" sz="3200" b="1" dirty="0" smtClean="0">
                <a:solidFill>
                  <a:srgbClr val="00B050"/>
                </a:solidFill>
                <a:latin typeface="Arial Black" pitchFamily="34" charset="0"/>
              </a:rPr>
              <a:t>Немного о технике:</a:t>
            </a:r>
            <a:endParaRPr lang="ru-RU" sz="3200" b="1" dirty="0">
              <a:solidFill>
                <a:srgbClr val="00B050"/>
              </a:solidFill>
              <a:latin typeface="Arial Black" pitchFamily="34" charset="0"/>
            </a:endParaRPr>
          </a:p>
        </p:txBody>
      </p:sp>
      <p:pic>
        <p:nvPicPr>
          <p:cNvPr id="14338" name="Picture 2" descr="C:\Users\user\Desktop\Новый рисунок.bmp"/>
          <p:cNvPicPr>
            <a:picLocks noChangeAspect="1" noChangeArrowheads="1"/>
          </p:cNvPicPr>
          <p:nvPr/>
        </p:nvPicPr>
        <p:blipFill>
          <a:blip r:embed="rId2" cstate="print"/>
          <a:srcRect/>
          <a:stretch>
            <a:fillRect/>
          </a:stretch>
        </p:blipFill>
        <p:spPr bwMode="auto">
          <a:xfrm>
            <a:off x="6429388" y="1285860"/>
            <a:ext cx="2428875" cy="4352925"/>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500034" y="1357298"/>
            <a:ext cx="8229600" cy="4525963"/>
          </a:xfrm>
        </p:spPr>
        <p:txBody>
          <a:bodyPr>
            <a:normAutofit/>
          </a:bodyPr>
          <a:lstStyle/>
          <a:p>
            <a:pPr marL="0" indent="446088" algn="just">
              <a:buNone/>
            </a:pPr>
            <a:r>
              <a:rPr lang="ru-RU" sz="2400" dirty="0" smtClean="0">
                <a:solidFill>
                  <a:srgbClr val="00B050"/>
                </a:solidFill>
                <a:latin typeface="Arial Black" pitchFamily="34" charset="0"/>
              </a:rPr>
              <a:t>Бег</a:t>
            </a:r>
            <a:r>
              <a:rPr lang="ru-RU" sz="2400" dirty="0" smtClean="0">
                <a:latin typeface="Arial Black" pitchFamily="34" charset="0"/>
              </a:rPr>
              <a:t> — отличное средство, чтобы поддерживать крепкое здоровье и сделать инвестицию в свое долголетие. </a:t>
            </a:r>
            <a:endParaRPr lang="ru-RU" sz="2400" dirty="0" smtClean="0">
              <a:latin typeface="Arial Black" pitchFamily="34" charset="0"/>
            </a:endParaRPr>
          </a:p>
          <a:p>
            <a:pPr marL="0" indent="446088" algn="just">
              <a:buNone/>
            </a:pPr>
            <a:r>
              <a:rPr lang="ru-RU" sz="2400" dirty="0" smtClean="0">
                <a:solidFill>
                  <a:schemeClr val="accent6">
                    <a:lumMod val="75000"/>
                  </a:schemeClr>
                </a:solidFill>
                <a:latin typeface="Arial Black" pitchFamily="34" charset="0"/>
              </a:rPr>
              <a:t>Если </a:t>
            </a:r>
            <a:r>
              <a:rPr lang="ru-RU" sz="2400" dirty="0" smtClean="0">
                <a:solidFill>
                  <a:schemeClr val="accent6">
                    <a:lumMod val="75000"/>
                  </a:schemeClr>
                </a:solidFill>
                <a:latin typeface="Arial Black" pitchFamily="34" charset="0"/>
              </a:rPr>
              <a:t>придерживаться рекомендаций и дисциплинированного подхода </a:t>
            </a:r>
            <a:r>
              <a:rPr lang="ru-RU" sz="2400" dirty="0" smtClean="0">
                <a:latin typeface="Arial Black" pitchFamily="34" charset="0"/>
              </a:rPr>
              <a:t>- можно получить комплект позитивных воздействий для организма, которые подтверждены научными и медицинскими </a:t>
            </a:r>
            <a:r>
              <a:rPr lang="ru-RU" sz="2400" dirty="0" smtClean="0">
                <a:latin typeface="Arial Black" pitchFamily="34" charset="0"/>
              </a:rPr>
              <a:t>исследованиями</a:t>
            </a:r>
          </a:p>
          <a:p>
            <a:pPr marL="0" indent="446088" algn="ctr">
              <a:buNone/>
            </a:pPr>
            <a:endParaRPr lang="ru-RU" sz="2400" dirty="0" smtClean="0">
              <a:solidFill>
                <a:srgbClr val="00B050"/>
              </a:solidFill>
              <a:latin typeface="Arial Black" pitchFamily="34" charset="0"/>
            </a:endParaRPr>
          </a:p>
          <a:p>
            <a:pPr marL="0" indent="446088" algn="ctr">
              <a:buNone/>
            </a:pPr>
            <a:r>
              <a:rPr lang="ru-RU" sz="2400" dirty="0" smtClean="0">
                <a:solidFill>
                  <a:srgbClr val="00B050"/>
                </a:solidFill>
                <a:latin typeface="Arial Black" pitchFamily="34" charset="0"/>
              </a:rPr>
              <a:t>Со </a:t>
            </a:r>
            <a:r>
              <a:rPr lang="ru-RU" sz="2400" dirty="0" smtClean="0">
                <a:solidFill>
                  <a:srgbClr val="00B050"/>
                </a:solidFill>
                <a:latin typeface="Arial Black" pitchFamily="34" charset="0"/>
              </a:rPr>
              <a:t>В</a:t>
            </a:r>
            <a:r>
              <a:rPr lang="ru-RU" sz="2400" dirty="0" smtClean="0">
                <a:solidFill>
                  <a:srgbClr val="00B050"/>
                </a:solidFill>
                <a:latin typeface="Arial Black" pitchFamily="34" charset="0"/>
              </a:rPr>
              <a:t>семирным Днем Бега!</a:t>
            </a:r>
            <a:endParaRPr lang="ru-RU" sz="2400" dirty="0">
              <a:solidFill>
                <a:srgbClr val="00B050"/>
              </a:solidFill>
              <a:latin typeface="Arial Black" pitchFamily="34" charset="0"/>
            </a:endParaRPr>
          </a:p>
        </p:txBody>
      </p:sp>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73</TotalTime>
  <Words>550</Words>
  <Application>Microsoft Office PowerPoint</Application>
  <PresentationFormat>Экран (4:3)</PresentationFormat>
  <Paragraphs>47</Paragraphs>
  <Slides>7</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7</vt:i4>
      </vt:variant>
    </vt:vector>
  </HeadingPairs>
  <TitlesOfParts>
    <vt:vector size="8" baseType="lpstr">
      <vt:lpstr>Тема Office</vt:lpstr>
      <vt:lpstr>Слайд 1</vt:lpstr>
      <vt:lpstr>Как отметить Всемирный день бега?</vt:lpstr>
      <vt:lpstr>Как правильно бегать?</vt:lpstr>
      <vt:lpstr>Слайд 4</vt:lpstr>
      <vt:lpstr>Как правильно бегать?</vt:lpstr>
      <vt:lpstr>Немного о технике:</vt:lpstr>
      <vt:lpstr>Слайд 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Khristoforova</dc:creator>
  <cp:lastModifiedBy>Христофорова Т.А.</cp:lastModifiedBy>
  <cp:revision>9</cp:revision>
  <dcterms:created xsi:type="dcterms:W3CDTF">2024-06-03T06:05:00Z</dcterms:created>
  <dcterms:modified xsi:type="dcterms:W3CDTF">2024-06-03T07:28:23Z</dcterms:modified>
</cp:coreProperties>
</file>