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58" r:id="rId7"/>
    <p:sldId id="259" r:id="rId8"/>
    <p:sldId id="269" r:id="rId9"/>
    <p:sldId id="260" r:id="rId10"/>
    <p:sldId id="261" r:id="rId11"/>
    <p:sldId id="262" r:id="rId12"/>
    <p:sldId id="263" r:id="rId13"/>
    <p:sldId id="270" r:id="rId14"/>
    <p:sldId id="264" r:id="rId15"/>
    <p:sldId id="265" r:id="rId16"/>
    <p:sldId id="271" r:id="rId17"/>
    <p:sldId id="276" r:id="rId18"/>
    <p:sldId id="273" r:id="rId19"/>
    <p:sldId id="274" r:id="rId20"/>
    <p:sldId id="275" r:id="rId21"/>
    <p:sldId id="272" r:id="rId22"/>
    <p:sldId id="277" r:id="rId23"/>
  </p:sldIdLst>
  <p:sldSz cx="9144000" cy="6858000" type="screen4x3"/>
  <p:notesSz cx="67802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5" autoAdjust="0"/>
    <p:restoredTop sz="94660" autoAdjust="0"/>
  </p:normalViewPr>
  <p:slideViewPr>
    <p:cSldViewPr>
      <p:cViewPr>
        <p:scale>
          <a:sx n="120" d="100"/>
          <a:sy n="120" d="100"/>
        </p:scale>
        <p:origin x="-106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0.1\&#1089;&#1075;&#1084;\&#1048;&#1085;&#1092;&#1086;&#1088;&#1084;&#1072;&#1094;&#1080;&#1086;&#1085;&#1085;&#1099;&#1077;%20&#1087;&#1080;&#1089;&#1100;&#1084;&#1072;%202023\&#1057;&#1088;&#1077;&#1076;&#1072;%20&#1086;&#1073;&#1080;&#1090;&#1072;&#1085;&#1080;&#1103;%20&#1040;&#1088;&#1082;&#1090;&#1080;&#1095;&#1077;&#1089;&#1082;&#1080;&#1093;%20&#1088;&#1072;&#1081;&#1086;&#1085;&#1086;&#1074;\&#1044;&#1083;&#1103;%20&#1090;&#1072;&#1073;&#1083;&#1080;&#1094;%20&#1040;&#1088;&#1082;&#1090;&#1080;&#1082;&#1072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0.1\&#1089;&#1075;&#1084;\&#1048;&#1085;&#1092;&#1086;&#1088;&#1084;&#1072;&#1094;&#1080;&#1086;&#1085;&#1085;&#1099;&#1077;%20&#1087;&#1080;&#1089;&#1100;&#1084;&#1072;%202023\&#1057;&#1088;&#1077;&#1076;&#1072;%20&#1086;&#1073;&#1080;&#1090;&#1072;&#1085;&#1080;&#1103;%20&#1040;&#1088;&#1082;&#1090;&#1080;&#1095;&#1077;&#1089;&#1082;&#1080;&#1093;%20&#1088;&#1072;&#1081;&#1086;&#1085;&#1086;&#1074;\&#1044;&#1083;&#1103;%20&#1090;&#1072;&#1073;&#1083;&#1080;&#1094;%20&#1040;&#1088;&#1082;&#1090;&#1080;&#1082;&#107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Население арктических районов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Лист1!$N$20</c:f>
              <c:strCache>
                <c:ptCount val="1"/>
                <c:pt idx="0">
                  <c:v>Население арктических районов</c:v>
                </c:pt>
              </c:strCache>
            </c:strRef>
          </c:tx>
          <c:marker>
            <c:symbol val="none"/>
          </c:marker>
          <c:cat>
            <c:numRef>
              <c:f>Лист1!$O$19:$T$19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Лист1!$O$20:$T$20</c:f>
              <c:numCache>
                <c:formatCode>General</c:formatCode>
                <c:ptCount val="6"/>
                <c:pt idx="0">
                  <c:v>67917</c:v>
                </c:pt>
                <c:pt idx="1">
                  <c:v>67663</c:v>
                </c:pt>
                <c:pt idx="2">
                  <c:v>67726</c:v>
                </c:pt>
                <c:pt idx="3">
                  <c:v>67798</c:v>
                </c:pt>
                <c:pt idx="4">
                  <c:v>67118</c:v>
                </c:pt>
                <c:pt idx="5">
                  <c:v>64282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022080"/>
        <c:axId val="51027968"/>
      </c:lineChart>
      <c:catAx>
        <c:axId val="5102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51027968"/>
        <c:crosses val="autoZero"/>
        <c:auto val="1"/>
        <c:lblAlgn val="ctr"/>
        <c:lblOffset val="100"/>
        <c:noMultiLvlLbl val="0"/>
      </c:catAx>
      <c:valAx>
        <c:axId val="51027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51022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Лист1!$A$60</c:f>
              <c:strCache>
                <c:ptCount val="1"/>
                <c:pt idx="0">
                  <c:v>санитарно-химические </c:v>
                </c:pt>
              </c:strCache>
            </c:strRef>
          </c:tx>
          <c:dLbls>
            <c:dLbl>
              <c:idx val="4"/>
              <c:layout>
                <c:manualLayout>
                  <c:x val="-6.6138484612820857E-3"/>
                  <c:y val="-2.7777777777777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Лист1!$B$59:$F$59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Лист1!$B$60:$F$60</c:f>
              <c:numCache>
                <c:formatCode>General</c:formatCode>
                <c:ptCount val="5"/>
                <c:pt idx="0">
                  <c:v>41.9</c:v>
                </c:pt>
                <c:pt idx="1">
                  <c:v>15.1</c:v>
                </c:pt>
                <c:pt idx="2">
                  <c:v>16.600000000000001</c:v>
                </c:pt>
                <c:pt idx="3">
                  <c:v>22.8</c:v>
                </c:pt>
                <c:pt idx="4">
                  <c:v>5.3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Лист1!$A$61</c:f>
              <c:strCache>
                <c:ptCount val="1"/>
                <c:pt idx="0">
                  <c:v>микробиологические </c:v>
                </c:pt>
              </c:strCache>
            </c:strRef>
          </c:tx>
          <c:dLbls>
            <c:dLbl>
              <c:idx val="4"/>
              <c:layout>
                <c:manualLayout>
                  <c:x val="-6.6138484612820857E-3"/>
                  <c:y val="3.70370370370370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Лист1!$B$59:$F$59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Лист1!$B$61:$F$61</c:f>
              <c:numCache>
                <c:formatCode>General</c:formatCode>
                <c:ptCount val="5"/>
                <c:pt idx="0">
                  <c:v>14</c:v>
                </c:pt>
                <c:pt idx="1">
                  <c:v>9.4</c:v>
                </c:pt>
                <c:pt idx="2">
                  <c:v>4.9000000000000004</c:v>
                </c:pt>
                <c:pt idx="3">
                  <c:v>14.2</c:v>
                </c:pt>
                <c:pt idx="4">
                  <c:v>4.5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1425152"/>
        <c:axId val="81426688"/>
      </c:lineChart>
      <c:catAx>
        <c:axId val="81425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81426688"/>
        <c:crosses val="autoZero"/>
        <c:auto val="1"/>
        <c:lblAlgn val="ctr"/>
        <c:lblOffset val="100"/>
        <c:noMultiLvlLbl val="0"/>
      </c:catAx>
      <c:valAx>
        <c:axId val="814266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814251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1048321019886679"/>
          <c:y val="7.8703703703703706E-2"/>
          <c:w val="0.64076283190756578"/>
          <c:h val="8.3717191601049873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11521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  <a:t>УПРАВЛЕНИЕ ФЕДЕРАЛЬНОЙ СЛУЖБЫ ПО НАДЗОРУ В СФЕРЕ ЗАЩИТЫ ПРАВ ПОТРЕБИТЕЛЕЙ И БЛАГОПОЛУЧИЯ ЧЕЛОВЕКА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  <a:t>ПО РЕСПУБЛИКЕ САХА (ЯКУТИЯ)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  <a:t>ФЕДЕРАЛЬНОЕ БЮДЖЕТНОЕ УЧРЕЖДЕНИЕ ЗДРАВООХРАНЕНИЯ </a:t>
            </a:r>
            <a:b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</a:b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  <a:cs typeface="Times New Roman" pitchFamily="18" charset="0"/>
              </a:rPr>
              <a:t>"ЦЕНТР ГИГИЕНЫ И ЭПИДЕМИОЛОГИИ В РЕСПУБЛИКЕ САХА (ЯКУТИЯ)"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</a:rPr>
              <a:t/>
            </a:r>
            <a:b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Palatino Linotype" pitchFamily="18" charset="0"/>
              </a:rPr>
            </a:b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492896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Palatino Linotype" pitchFamily="18" charset="0"/>
              </a:rPr>
              <a:t>Информационно-аналитический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uLnTx/>
                <a:uFillTx/>
                <a:latin typeface="Palatino Linotype" pitchFamily="18" charset="0"/>
              </a:rPr>
              <a:t>бюллетень по оценке среды обитания в Северных и Арктических территориях по итогам 2018-2022 гг.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uLnTx/>
              <a:uFillTx/>
              <a:latin typeface="Palatino Linotype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94928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ЯКУТСК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8320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16561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проб воды, отобранных в водоемах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категории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табл. 6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992960"/>
              </p:ext>
            </p:extLst>
          </p:nvPr>
        </p:nvGraphicFramePr>
        <p:xfrm>
          <a:off x="395536" y="692696"/>
          <a:ext cx="8352928" cy="1464945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56644"/>
                <a:gridCol w="999540"/>
                <a:gridCol w="1152128"/>
                <a:gridCol w="792088"/>
                <a:gridCol w="936104"/>
                <a:gridCol w="792088"/>
                <a:gridCol w="792088"/>
                <a:gridCol w="720080"/>
                <a:gridCol w="817297"/>
                <a:gridCol w="694871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кол-во постоянных створов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всего исследовано проб по сан-</a:t>
                      </a:r>
                      <a:r>
                        <a:rPr lang="ru-RU" sz="1100" u="none" strike="noStrike" dirty="0" err="1">
                          <a:effectLst/>
                        </a:rPr>
                        <a:t>хим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пок</a:t>
                      </a:r>
                      <a:r>
                        <a:rPr lang="ru-RU" sz="1100" u="none" strike="noStrike" dirty="0" smtClean="0">
                          <a:effectLst/>
                        </a:rPr>
                        <a:t>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неуд.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 микроб-им </a:t>
                      </a:r>
                      <a:r>
                        <a:rPr lang="ru-RU" sz="1100" u="none" strike="noStrike" dirty="0" err="1">
                          <a:effectLst/>
                        </a:rPr>
                        <a:t>пок</a:t>
                      </a:r>
                      <a:r>
                        <a:rPr lang="ru-RU" sz="1100" u="none" strike="noStrike" dirty="0">
                          <a:effectLst/>
                        </a:rPr>
                        <a:t>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неуд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 </a:t>
                      </a:r>
                      <a:r>
                        <a:rPr lang="ru-RU" sz="1100" u="none" strike="noStrike" dirty="0" err="1">
                          <a:effectLst/>
                        </a:rPr>
                        <a:t>параз</a:t>
                      </a:r>
                      <a:r>
                        <a:rPr lang="ru-RU" sz="1100" u="none" strike="noStrike" dirty="0">
                          <a:effectLst/>
                        </a:rPr>
                        <a:t>-им </a:t>
                      </a:r>
                      <a:r>
                        <a:rPr lang="ru-RU" sz="1100" u="none" strike="noStrike" dirty="0" err="1">
                          <a:effectLst/>
                        </a:rPr>
                        <a:t>пок</a:t>
                      </a:r>
                      <a:r>
                        <a:rPr lang="ru-RU" sz="1100" u="none" strike="noStrike" dirty="0">
                          <a:effectLst/>
                        </a:rPr>
                        <a:t>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неуд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 радиолог-им </a:t>
                      </a:r>
                      <a:r>
                        <a:rPr lang="ru-RU" sz="1100" u="none" strike="noStrike" dirty="0" err="1">
                          <a:effectLst/>
                        </a:rPr>
                        <a:t>пок</a:t>
                      </a:r>
                      <a:r>
                        <a:rPr lang="ru-RU" sz="1100" u="none" strike="noStrike" dirty="0">
                          <a:effectLst/>
                        </a:rPr>
                        <a:t>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неуд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2132856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Как видно из таблицы № 6, за 2018-2022 гг. неудовлетворительных проб по радиологическим показателям обнаружено не было. Доля нестандартных проб по санитарно-химическим показателям в 2018 году составляет 30,4%, в 2019 году – 15,4%, в 2020 году – 51,1%,  в 2021 году – 17,3 %, а в 2022 году – 11,7%. Доля нестандартных проб по микробиологическим показателям в 2018 году составляет – 2,9%, в 2019 году – 15,8%, в 2020 году – 11,8%, в 2021 году – 2,9 %, в 2022 году – 20%. Доля не стандартных проб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паразитологическим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показателям в 2022 году составляет 2,5%. 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Всего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лабораториями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гигиены и эпидемиологии и его филиалами за период с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годы было проведено следующее количество исследований питьевой воды 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Арктических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Северных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районах Якутии: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253136"/>
              </p:ext>
            </p:extLst>
          </p:nvPr>
        </p:nvGraphicFramePr>
        <p:xfrm>
          <a:off x="395536" y="5013176"/>
          <a:ext cx="8280923" cy="156673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864096"/>
                <a:gridCol w="936104"/>
                <a:gridCol w="864096"/>
                <a:gridCol w="936104"/>
                <a:gridCol w="864096"/>
                <a:gridCol w="864096"/>
                <a:gridCol w="792088"/>
                <a:gridCol w="1258918"/>
                <a:gridCol w="901325"/>
              </a:tblGrid>
              <a:tr h="470726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санитарно-химические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из них неуд.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миробиологические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неуд.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паразитологические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из них неуд.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радиологические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из них неуд.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306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9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95536" y="4581128"/>
            <a:ext cx="83529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исследований питьевой воды в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Арктических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Северных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Якутии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табл. 7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54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видно из выше приведенных данных: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Доля неудовлетворительных проб по санитарно-химическим показателям в 2018 году составляла 41,9%, в 2019 году – 15,1%, в 2020 году – 16,6%, в 2021 году – 22,8%, в 2022 году -  5,3 % (график № 2);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Доля неудовлетворительных проб по микробиологическим показателям в 2018 году составляла 14%, в 2019 году – 9,4%, в 2020 году – 4,9 %, в 2021 году -  14,2 %, в 2022 году -  4,5% (график № 2);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Неудовлетворительных проб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паразитологическим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радиологическим показателям в питьевой воде Арктической группы районов за данный промежуток времени отобрано не было. 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48264" y="2996952"/>
            <a:ext cx="1836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График № 2.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Доля неудовлетворительных проб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733256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Доля неудовлетворительных проб с 2018 г. по 2022 г. имеет волнообразный характер.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115616" y="2852936"/>
          <a:ext cx="57606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690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Лабораторный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мониторинг проб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почвы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рктической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группе районов Республики Саха (Якутия)</a:t>
            </a:r>
          </a:p>
          <a:p>
            <a:pPr marL="0" indent="0" algn="just">
              <a:buNone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качества почвы в Республике Саха (Якутия)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проводятся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санитарно-химическим, микробиологическим,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паразитологическим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радиологическим показателям безопасности, преимущественно на территории повышенного риска воздействия на здоровье населения: в селитебной зоне, в том числе на территории детских учреждений, детских площадок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территориях зон санитарной охраны (ЗСО) источников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водоснабжения.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исследуется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почва в местах производства растениеводческой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продукции,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зоне влияния промышленных предприятий и транспортных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магистралей.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25138"/>
              </p:ext>
            </p:extLst>
          </p:nvPr>
        </p:nvGraphicFramePr>
        <p:xfrm>
          <a:off x="539552" y="3573016"/>
          <a:ext cx="8136909" cy="187220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051709"/>
                <a:gridCol w="885650"/>
                <a:gridCol w="885650"/>
                <a:gridCol w="885650"/>
                <a:gridCol w="885650"/>
                <a:gridCol w="885650"/>
                <a:gridCol w="885650"/>
                <a:gridCol w="885650"/>
                <a:gridCol w="885650"/>
              </a:tblGrid>
              <a:tr h="79208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Санитарно-химические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effectLst/>
                        </a:rPr>
                        <a:t>Из них неуд. проб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Микробиологические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effectLst/>
                        </a:rPr>
                        <a:t> Из них неуд. проб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 err="1">
                          <a:effectLst/>
                        </a:rPr>
                        <a:t>Паразитологические</a:t>
                      </a:r>
                      <a:r>
                        <a:rPr lang="ru-RU" sz="1050" u="none" strike="noStrike" dirty="0">
                          <a:effectLst/>
                        </a:rPr>
                        <a:t>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effectLst/>
                        </a:rPr>
                        <a:t>Из них неуд. проб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Радиологические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Из них неуд. проб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2018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43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24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2019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19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71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77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44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effectLst/>
                        </a:rPr>
                        <a:t>2020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5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0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28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1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13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>
                          <a:effectLst/>
                        </a:rPr>
                        <a:t>33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u="none" strike="noStrike" dirty="0">
                          <a:effectLst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617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05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292494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исследованных проб почвы и проб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неудовлетворительных в Арктических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Северных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Якутии       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табл. 8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58924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Как видно из таблицы № 8, за 2018-2022 гг. были отобраны 2 нестандартные пробы в 2020 и 2021 гг. Данные пробы были отобраны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Нижнеколымском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Аллаиховском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районах в почве селитебной зоны.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7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Лабораторный мониторинг проб атмосферного воздуха в Арктической группе районов Республики Саха (Якутия)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01608" cy="3726593"/>
          </a:xfrm>
        </p:spPr>
        <p:txBody>
          <a:bodyPr wrap="square" lIns="72000" tIns="36000" rIns="72000">
            <a:noAutofit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Атмосферный воздух является одним из основных элементов среды обитания.  Влияние на организм человека химического состава воздуха является наиболее значимым. </a:t>
            </a:r>
          </a:p>
          <a:p>
            <a:pPr algn="just"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            С целью наблюдения и оценки уровня загрязнения атмосферного воздуха в Арктических зонах населения РС (Я) в 2022 году Испытательным лабораторным центром ФБУЗ «Центр гигиены и эпидемиологии в Республике Саха (Якутия)» было исследовано 36 проб в городских поселениях, 564 проб в сельских поселениях.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Доля проб воздуха, не соответствующая гигиеническим нормативам не зарегистрировано.</a:t>
            </a:r>
          </a:p>
          <a:p>
            <a:pPr marL="0" lvl="0" indent="0" algn="ctr"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Лабораторный мониторинг продовольственного сырья и пищевых продуктов</a:t>
            </a:r>
          </a:p>
          <a:p>
            <a:pPr marL="0" lvl="0" indent="0" algn="just"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Одним из приоритетных направлений государственной политики в области здорового         питания населения является обеспечение безопасности продовольственного сырья и пищевых продуктов.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293096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Количество исследованных проб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продовольственного сырья и пищевых продуктов в Арктических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Северных 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районах </a:t>
            </a: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Якутии за 2018-2022 гг.         </a:t>
            </a:r>
            <a:r>
              <a:rPr lang="ru-RU" sz="1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табл. 9</a:t>
            </a:r>
            <a:endParaRPr lang="ru-RU" sz="1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059739"/>
              </p:ext>
            </p:extLst>
          </p:nvPr>
        </p:nvGraphicFramePr>
        <p:xfrm>
          <a:off x="467544" y="4869160"/>
          <a:ext cx="8136904" cy="17096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0040"/>
                <a:gridCol w="792088"/>
                <a:gridCol w="504056"/>
                <a:gridCol w="1296144"/>
                <a:gridCol w="432048"/>
                <a:gridCol w="1368152"/>
                <a:gridCol w="504056"/>
                <a:gridCol w="936104"/>
                <a:gridCol w="432048"/>
                <a:gridCol w="1080120"/>
                <a:gridCol w="432048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Санитарно-химические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Из них неуд.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>
                          <a:effectLst/>
                        </a:rPr>
                        <a:t>Паразитологические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Из них неуд.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Микробиологические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Из них неуд.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На патогенные м/о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Из них </a:t>
                      </a:r>
                      <a:r>
                        <a:rPr lang="ru-RU" sz="1100" u="none" strike="noStrike" dirty="0" smtClean="0">
                          <a:effectLst/>
                        </a:rPr>
                        <a:t>неуд.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Радиологические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Из них неуд.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1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409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1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98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56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410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1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285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32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1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1123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76672"/>
            <a:ext cx="81369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За отчетный период неудовлетворительных проб по санитарно-химическим,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паразитологическим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радиологическим показателям обнаружено не было.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В 2018 году выявлено 9 неудовлетворительных проб 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икробиологическим показателям: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- 2 неудовлетворительные пробы в мясе и мясных продуктах, по 1 неудовлетворительной пробе в птице, яйцах и продуктах их переработки, молоке и молочных продуктах, рыбе, нерыбных объектах промысла и продуктах вырабатываемых из них. Данные пробы были отобраны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Нижнеколымском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Булунском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 отобраны 4 нестандартные пробы в кулинарных изделиях;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За 2019 год было отобрано уже 17 нестандартных проб по микробиологическим показателям: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нестандартных проб в мясе и мясных продуктах ( 3 пробы отобраны в Верхоянском районе, и по одной пробе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Усть-Янском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Нижнеколымском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районах);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 неудовлетворительных проб в птице, яйцах и продуктах их переработки  (2 пробы отобраны в Верхоянском районе и по одной пробе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Среднеколымском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Верхнеколымском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Жиганском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районах);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нестандартная проба отобрана в молоке и молочных продуктах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Среднеколымском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 неудовлетворительных проб в кулинарных изделиях (2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Верхоянский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район, по 1-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Момский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Нижнеколымский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районы);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 отобрана 1 нестандартная проба в кондитерских изделиях;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Оленекском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 1 нестандартная проба отобрана в воде, расфасованной в емкости.</a:t>
            </a:r>
          </a:p>
          <a:p>
            <a:pPr algn="just">
              <a:buFontTx/>
              <a:buChar char="-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74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В 2020 году было обнаружено всего 3 нестандартные пробы продовольственного сырья и пищевых продуктов в арктической группе районов Республики Саха (Якутия) по микробиологическим показателям. 2 пробы были отобраны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Булунском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 в кулинарных изделиях, 1 проба отобрана в Верхоянском районе в птице, яйцах и продуктах их переработки.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В 2021 году было отобрано 5 неудовлетворительных проб по микробиологическим показателям: 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неудовлетворительная проба по показателю – возбудители сальмонеллеза в птице, яйцах и продуктах их переработки в Верхоянском районе;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неудовлетворительная проба в воде, расфасованной в емкости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Жиганском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нестандартная проба в кремовых кондитерских изделиях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Оленекском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 нестандартные пробы в  кулинарных изделиях, отобранных на предприятиях общественного питания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Булунском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районе.	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В 2022 году было отобрано 2 неудовлетворительных проб по микробиологическим показателям: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    1 нестандартная проба в птице, яйцах и продуктах их переработки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Булунский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район);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нестандартная проба была отобрана в молоке и молочных продуктах 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Булунский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район).</a:t>
            </a:r>
          </a:p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(Табл. № 9).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2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Динамика заболеваемости  кишечными инфекциями в Арктических группах районов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6309320"/>
          </a:xfrm>
          <a:noFill/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                  Качество питьевой воды имеет прямую связь с заболеваемостью кишечными инфекциями, так, в республике кишечные инфекции держатся на высоком уровне. В 2020 году было зарегистрировано 2604 заболеваний, в 2021 г. – 3669, в 2022 году – 4642 и в 2023 году составляет 3043 случаев острых кишечных инфекций. Ниже в таблицах будет рассмотрено количество зарегистрированных острых кишечных инфекций в разрезе  муниципальных образований в арктических группах районов РС (Я) за период 2020-2023 гг.</a:t>
            </a:r>
          </a:p>
          <a:p>
            <a:pPr algn="just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ОКИ, вызванные неустановленными инфекционными возбудителями составило из общего числа ОКИ: 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2020 году - 71,7 %, в т.ч. детей до 17 лет – 80,5 %;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2021 году – 66,6 %, в т.ч. детей до 17 лет – 61,3 %;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2022 году -  75,8 %, в т.ч. детей до 17 лет – 69,4 %;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2023 году -  60 %, в т.ч. детей до 17 лет – 42,8 %;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ОКИ установленной этиологии: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2020 году -  18,8 %, в т.ч. детей до 17 лет -16,6 %;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2021 году -  33,3 %, в т.ч. детей до 17 лет -38,7 %;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2022 году -  17,7 %, в т.ч. детей до 17 лет -27,7 %;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2023 году -  40 %, в т.ч. детей до 17 лет -57,1 %;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сальмонеллезные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инфекции: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2020 году - 9,4%, в т.ч. детей до 17 лет – 2,7 %;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2021 году -  случаи не зарегистрированы;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2022 году -  6,4 %, в т.ч. детей до 17 лет -2,7 %;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в 2023 году -  случаи не зарегистрированы;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бактериальная дизентерия (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шигеллез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):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 2020 по 2023 годов – не было зарегистрированных случаев.</a:t>
            </a:r>
          </a:p>
          <a:p>
            <a:pPr algn="just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4288" y="404664"/>
            <a:ext cx="1440160" cy="360040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Табл.10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836712"/>
          <a:ext cx="7992887" cy="5040557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59538"/>
                <a:gridCol w="622142"/>
                <a:gridCol w="541373"/>
                <a:gridCol w="622142"/>
                <a:gridCol w="541373"/>
                <a:gridCol w="622142"/>
                <a:gridCol w="541373"/>
                <a:gridCol w="696362"/>
                <a:gridCol w="464424"/>
                <a:gridCol w="695816"/>
                <a:gridCol w="541918"/>
                <a:gridCol w="622142"/>
                <a:gridCol w="622142"/>
              </a:tblGrid>
              <a:tr h="374602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2020 г.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6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территории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СУММА ОКИ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Сальмонеллезы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Дизентерия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в т.ч. детей до 17 лет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ПРОЧИЕ ОКИ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ОКИ уст.этиол.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ОКИ,неуст.этиол.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37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Республика Саха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2604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2017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334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2268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1799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983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908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1285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891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55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Арктические группы районов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Абыйский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37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Аллаиховский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Анабарский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Булунский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Верхоянский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Жиганский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Момский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Н-Колымский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Оленекский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26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186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У-Янский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  <a:tr h="5599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Э-Бытантайский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952" marR="44952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59" y="692694"/>
          <a:ext cx="7940409" cy="5181202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70780"/>
                <a:gridCol w="630279"/>
                <a:gridCol w="548453"/>
                <a:gridCol w="630279"/>
                <a:gridCol w="548453"/>
                <a:gridCol w="630279"/>
                <a:gridCol w="548453"/>
                <a:gridCol w="705471"/>
                <a:gridCol w="470498"/>
                <a:gridCol w="630279"/>
                <a:gridCol w="548453"/>
                <a:gridCol w="630279"/>
                <a:gridCol w="548453"/>
              </a:tblGrid>
              <a:tr h="401099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2021 г.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8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территории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СУММА ОКИ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Сальмонеллезы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в т.ч. детей до 17 лет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Дизентерия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ПРОЧИЕ ОКИ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ОКИ уст.этиол.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ОКИ,неуст.этиол.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382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Республика Саха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3669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3223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3489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3106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1384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1351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1218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1755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57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Арктические группы районов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Абыйский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3824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Аллаиховский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Анабарский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Булунский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Верхоянский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Жиганский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Момский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Н-Колымский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Оленекский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91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У-Янский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5736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/>
                        <a:t>Э-Бытантайский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64288" y="332656"/>
            <a:ext cx="1440160" cy="360040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Табл.11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83568" y="764704"/>
          <a:ext cx="7750620" cy="516500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49968"/>
                <a:gridCol w="615214"/>
                <a:gridCol w="535344"/>
                <a:gridCol w="615214"/>
                <a:gridCol w="535344"/>
                <a:gridCol w="615214"/>
                <a:gridCol w="535344"/>
                <a:gridCol w="688610"/>
                <a:gridCol w="459252"/>
                <a:gridCol w="615214"/>
                <a:gridCol w="535344"/>
                <a:gridCol w="615214"/>
                <a:gridCol w="535344"/>
              </a:tblGrid>
              <a:tr h="360040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2022 г.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2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территории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СУММА ОКИ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Сальмонеллезы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Дизентерия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ПРОЧИЕ ОКИ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ОКИ уст.этиол.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ОКИ,неуст.этиол.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27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Республика Саха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4642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3792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268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148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4363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3638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1403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1343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2960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2295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Арктические группы районов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4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Абыйский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27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Аллаиховский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4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Анабарский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4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Булунский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27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27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Верхоянский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4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Жиганский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4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Момский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27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Н-Колымский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4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Оленекский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2785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14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438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У-Янский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422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Э-Бытантайский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64288" y="404664"/>
            <a:ext cx="1440160" cy="360040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Табл.12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192.168.30.1\сгм\Арктика 2023\Арктич. зона РФ.jpg"/>
          <p:cNvPicPr>
            <a:picLocks noChangeAspect="1" noChangeArrowheads="1"/>
          </p:cNvPicPr>
          <p:nvPr/>
        </p:nvPicPr>
        <p:blipFill>
          <a:blip r:embed="rId2" cstate="print"/>
          <a:srcRect l="4791" t="16998"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2777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Информация подготовлена Федеральным бюджетным учреждением здравоохранения «Центр гигиены и эпидемиологии в Республике Саха (Якутия)» (Главный врач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Ушкарева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О.А.).</a:t>
            </a:r>
          </a:p>
          <a:p>
            <a:pPr marL="0" indent="0" algn="just">
              <a:buNone/>
            </a:pPr>
            <a:r>
              <a:rPr lang="ru-RU" sz="1600" dirty="0" smtClean="0"/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Указу Президента РФ от 2 мая 2014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г. №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296 “О сухопутных территориях Арктической зоны Российской Федерации” Арктическая Россия включает в себя территории 7 субъектов с прямым выходом к Северному Ледовитому океану (Мурманская, Архангельская области, Республика Саха (Якутия), Красноярский край, Ненецкий, Ямало-Ненецкий и Чукотский автономные округа). Общая площадь территории Арктической России составляет 3,4 млн. км</a:t>
            </a:r>
            <a:r>
              <a:rPr lang="ru-RU" sz="16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 численностью населения более 2 млн. человек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1" y="692697"/>
          <a:ext cx="7750625" cy="542373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849968"/>
                <a:gridCol w="615215"/>
                <a:gridCol w="535344"/>
                <a:gridCol w="615215"/>
                <a:gridCol w="535344"/>
                <a:gridCol w="615215"/>
                <a:gridCol w="535344"/>
                <a:gridCol w="688609"/>
                <a:gridCol w="459253"/>
                <a:gridCol w="615215"/>
                <a:gridCol w="535344"/>
                <a:gridCol w="615215"/>
                <a:gridCol w="535344"/>
              </a:tblGrid>
              <a:tr h="271669">
                <a:tc gridSpan="1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/>
                        <a:t>2023 г.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2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территории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СУММА ОКИ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Сальмонеллезы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Дизентерия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ПРОЧИЕ ОКИ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ОКИ уст.этиол.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ОКИ,неуст.этиол.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 т.ч. детей до 17 лет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34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Республика Саха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3043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2385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214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2823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2247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705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657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2118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1590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51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Арктические группы районов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7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Абыйский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34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Аллаиховский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7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Анабарский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7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Булунский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34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В-Колымский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3311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/>
                        <a:t>Верхоянский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7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Жиганский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7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Момский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34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Н-Колымский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7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Оленекский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3439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С-Колымский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1719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У-Янский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  <a:tr h="515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/>
                        <a:t>Э-Бытантайский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1335" marR="61335" marT="0" marB="0" anchor="ctr"/>
                </a:tc>
              </a:tr>
            </a:tbl>
          </a:graphicData>
        </a:graphic>
      </p:graphicFrame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164288" y="332656"/>
            <a:ext cx="1440160" cy="360040"/>
          </a:xfrm>
        </p:spPr>
        <p:txBody>
          <a:bodyPr>
            <a:norm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Табл.13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59735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Наиболее острыми проблемами на сегодня остаются отсутствие развитой транспортной инфраструктуры, неудовлетворительное состояние энергообеспечения, санитарного состояния на производствах по различным отраслям и упадок традиционных видов хозяйственной деятельности, а также низкий охват медицинского обеспечения населения.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Характерной чертой Арктической группы районов является наиболее низкая плотность населения — 0,04 чел./км2 и ниже, что связано с дискомфортными условиями для проживания человека и удаленностью от центра республики.</a:t>
            </a:r>
          </a:p>
          <a:p>
            <a:pPr algn="just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 целях улучшения санитарно-эпидемиологической обстановки на территории Республики Саха (Якутия), решения проблем в области охраны атмосферного воздуха, в области хозяйственно-питьевого водоснабжения населения и стабилизации эпидемиологической ситуации необходимы мероприятия: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расширение контрольно-надзорных и мониторинговых мероприятий в зоне воздействия крупных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предприятий-природопользователей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и районах планируемого освоения;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усиление работ по профилактике, предупреждению и оперативному реагированию на природоохранные нарушения, связанные с загрязнением окружающей природной среды;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осуществление лабораторного мониторинга за состоянием атмосферного воздуха в населенных пунктах; 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- взаимодействие с муниципальными образованиями и органами местного самоуправления по вопросам организации гарантированного питьевого водоснабжения населения и организации зон санитарной охраны водозаборов;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на основе результатов социально-гигиенического мониторинга, результатов плановых и внеплановых проверок продолжение работы по защите неопределенного круга лиц, в целях недопущения вредного влияния на здоровье населения, в т.ч. по использованию населением некачественной питьевой воды;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усиление надзора за обеззараживанием сточных вод от очистных сооружений;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- дальнейшее проведение мониторинга за загрязнением воды водоемов.</a:t>
            </a:r>
          </a:p>
          <a:p>
            <a:pPr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4800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361459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В целях обеспечения санитарно-эпидемиологического благополучия населения: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	Совместно с Министерством здравоохранения Республики Саха (Якутия):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продолжение мероприятий по поддержанию статуса республики как территории, свободной от полиомиелита, включая комплекс мероприятий в отношении энтеровирусной инфекции;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проведение мероприятий по реализации программ по профилактике кори, краснухи, внутрибольничных инфекций, паразитарных заболеваний;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в соответствии с планом реализации вакцинации в рамках регионального календаря  расширения перечня профилактических прививок;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- усиление мероприятий по реализации приоритетного национального проекта в сфере здравоохранения по профилактике ВИЧ-инфекции;</a:t>
            </a:r>
          </a:p>
          <a:p>
            <a:pPr algn="just"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усиление мероприятий по внедрению новых методов для идентификации возбудителей инфекций, особенно в территориях, не имеющих микробиологических лабораторий.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Немаловажным аспектом развития Арктических групп районов республики является развитие связи.</a:t>
            </a:r>
          </a:p>
          <a:p>
            <a:pPr algn="just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 Внедрение современных информационно-коммуникационных технологий и средств в арктических районах Республики Саха (Якутия) является ключевым условием успешности освоения арктических территорий, качественного улучшения уровня жизни населения. Проведение высокоскоростного доступа к сети Интернет приведет к развитию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телемедицины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созданию и модернизации систем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видеофиксации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нарушений ПДД, видеонаблюдения и экстренного оповещения, а также информационных систем в сфере медицины и жилищно-коммунального хозяйства.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6119664" y="1916832"/>
            <a:ext cx="3024336" cy="468052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Анабарский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Аллаиховский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Абыйский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Булунский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Верхоянский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Верхнеколымский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Среднеколымский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Нижнеколымский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Оленекский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Жиганский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Момский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Усть-Янский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pPr>
              <a:buFont typeface="+mj-lt"/>
              <a:buAutoNum type="arabicPeriod"/>
            </a:pP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Эвено-Бытантайский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547386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настоящее время в состав Арктической зоны РФ включены 13 районов Республики Саха (Якутия), которые полностью или частично находятся за полярным кругом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2952328" cy="5976663"/>
          </a:xfrm>
        </p:spPr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Площадь территории Арктической Якутии составляет 1 608,8 тыс. кв. км, или более половины всей территории республики (3 083,5 тыс. кв. км). На севере ее естественные рубежи образуют моря Лаптевых 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Восточно-Сибирское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Общая протяженность морской береговой линии превышает 4,5 тыс. км. На западе граничит с Красноярским краем, на востоке – с Чукотским автономным округом, на юге – с 6 муниципальными районами республики: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Мирнинским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Нюрбинским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Вилюйским,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Кобяйским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Томпонским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Оймяконским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 К Арктической зоне Республики Саха (Якутия) отнесены:  13 районов, в том числе 4 национальных;  84 муниципальных образования поселенческого уровня, в том числе 29 национальных;  119 населенных пунктов: 2 города, 10 посёлков городского типа и 107 сельских населённых пунктов, 22 из которых без постоянного населения.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карта якут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6133486" cy="573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Распределение Арктических районов по бассейновым группам          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табл. 1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892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Арктические районы разделяются на группы по бассейновому принципу основных судоходных рек: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Анабарскую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Приленскую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Янскую,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Индигирскую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Колымскую группу улусов.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124744"/>
          <a:ext cx="8136905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491038"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Анабарская</a:t>
                      </a:r>
                      <a:r>
                        <a:rPr lang="ru-RU" sz="1000" dirty="0" smtClean="0"/>
                        <a:t> группа (7815 чел.</a:t>
                      </a:r>
                      <a:r>
                        <a:rPr lang="ru-RU" sz="1000" baseline="0" dirty="0" smtClean="0"/>
                        <a:t> (12,1%), 7 </a:t>
                      </a:r>
                      <a:r>
                        <a:rPr lang="ru-RU" sz="1000" baseline="0" dirty="0" err="1" smtClean="0"/>
                        <a:t>нас.п</a:t>
                      </a:r>
                      <a:r>
                        <a:rPr lang="ru-RU" sz="1000" baseline="0" dirty="0" smtClean="0"/>
                        <a:t>., из них 1 н.ж.)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Приленская</a:t>
                      </a:r>
                      <a:r>
                        <a:rPr lang="ru-RU" sz="1000" dirty="0" smtClean="0"/>
                        <a:t> группа (12 083 чел. (18,7%), 15 нас. п., из них 2 н.ж.)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Янская группа (19766 чел. (31%), 43 нас. п., из них 5 н.ж.)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Индигирская</a:t>
                      </a:r>
                      <a:r>
                        <a:rPr lang="ru-RU" sz="1000" dirty="0" smtClean="0"/>
                        <a:t> группа (9918 чел. (15,4%), 20 нас. п., из них 1 н.ж.)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Колымская группа (14700 чел. (22,8%), 34 нас. п., из них 13 н.ж.)</a:t>
                      </a:r>
                      <a:endParaRPr lang="ru-RU" sz="1000" dirty="0"/>
                    </a:p>
                  </a:txBody>
                  <a:tcPr/>
                </a:tc>
              </a:tr>
              <a:tr h="1036635"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Анабарский</a:t>
                      </a:r>
                      <a:r>
                        <a:rPr lang="ru-RU" sz="1000" dirty="0" smtClean="0"/>
                        <a:t> национальный </a:t>
                      </a:r>
                      <a:r>
                        <a:rPr lang="ru-RU" sz="1000" dirty="0" err="1" smtClean="0"/>
                        <a:t>долгано</a:t>
                      </a:r>
                      <a:r>
                        <a:rPr lang="ru-RU" sz="1000" dirty="0" smtClean="0"/>
                        <a:t>эвенкийский, райцентр – с. </a:t>
                      </a:r>
                      <a:r>
                        <a:rPr lang="ru-RU" sz="1000" dirty="0" err="1" smtClean="0"/>
                        <a:t>Саскылах</a:t>
                      </a:r>
                      <a:r>
                        <a:rPr lang="ru-RU" sz="1000" dirty="0" smtClean="0"/>
                        <a:t>; 3 нас. пункта, из них 1 н.ж.;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3454 чел. (5,4%)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Булунский</a:t>
                      </a:r>
                      <a:r>
                        <a:rPr lang="ru-RU" sz="1000" dirty="0" smtClean="0"/>
                        <a:t>, райцентр – </a:t>
                      </a:r>
                      <a:r>
                        <a:rPr lang="ru-RU" sz="1000" dirty="0" err="1" smtClean="0"/>
                        <a:t>пгт</a:t>
                      </a:r>
                      <a:r>
                        <a:rPr lang="ru-RU" sz="1000" dirty="0" smtClean="0"/>
                        <a:t>. Тикси; 10 нас. пунктов, из них 1 н.ж.;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7997 чел. (12,5%)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Усть-Янский</a:t>
                      </a:r>
                      <a:r>
                        <a:rPr lang="ru-RU" sz="1000" dirty="0" smtClean="0"/>
                        <a:t>, райцентр – п. Депутатский; 10 </a:t>
                      </a:r>
                      <a:r>
                        <a:rPr lang="ru-RU" sz="1000" dirty="0" err="1" smtClean="0"/>
                        <a:t>нас.пунктов</a:t>
                      </a:r>
                      <a:r>
                        <a:rPr lang="ru-RU" sz="1000" dirty="0" smtClean="0"/>
                        <a:t>,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6809 чел. (10,6%)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Аллаиховский</a:t>
                      </a:r>
                      <a:r>
                        <a:rPr lang="ru-RU" sz="1000" dirty="0" smtClean="0"/>
                        <a:t>, райцентр - </a:t>
                      </a:r>
                      <a:r>
                        <a:rPr lang="ru-RU" sz="1000" dirty="0" err="1" smtClean="0"/>
                        <a:t>пгт</a:t>
                      </a:r>
                      <a:r>
                        <a:rPr lang="ru-RU" sz="1000" dirty="0" smtClean="0"/>
                        <a:t> </a:t>
                      </a:r>
                      <a:r>
                        <a:rPr lang="ru-RU" sz="1000" dirty="0" err="1" smtClean="0"/>
                        <a:t>Чокурдах</a:t>
                      </a:r>
                      <a:r>
                        <a:rPr lang="ru-RU" sz="1000" dirty="0" smtClean="0"/>
                        <a:t>; 6 нас. пунктов, из них 1 н.ж;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2349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 (3,6%)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Нижнеколымский</a:t>
                      </a:r>
                      <a:r>
                        <a:rPr lang="ru-RU" sz="1000" dirty="0" smtClean="0"/>
                        <a:t>, райцентр - </a:t>
                      </a:r>
                      <a:r>
                        <a:rPr lang="ru-RU" sz="1000" dirty="0" err="1" smtClean="0"/>
                        <a:t>пгт</a:t>
                      </a:r>
                      <a:r>
                        <a:rPr lang="ru-RU" sz="1000" dirty="0" smtClean="0"/>
                        <a:t> Черский; 13 нас. пунктов, из них 9 н.ж;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4211 чел. (6,5%) </a:t>
                      </a:r>
                      <a:endParaRPr lang="ru-RU" sz="1000" dirty="0"/>
                    </a:p>
                  </a:txBody>
                  <a:tcPr/>
                </a:tc>
              </a:tr>
              <a:tr h="900236">
                <a:tc rowSpan="2">
                  <a:txBody>
                    <a:bodyPr/>
                    <a:lstStyle/>
                    <a:p>
                      <a:r>
                        <a:rPr lang="ru-RU" sz="1000" dirty="0" err="1" smtClean="0"/>
                        <a:t>Оленёкский</a:t>
                      </a:r>
                      <a:r>
                        <a:rPr lang="ru-RU" sz="1000" dirty="0" smtClean="0"/>
                        <a:t> национальный эвенкийский, райцентр – с. Оленек; 4 нас. пункта;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4361 чел. (6,8%)</a:t>
                      </a:r>
                      <a:endParaRPr lang="ru-RU" sz="10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00" dirty="0" err="1" smtClean="0"/>
                        <a:t>Жиганский</a:t>
                      </a:r>
                      <a:r>
                        <a:rPr lang="ru-RU" sz="1000" dirty="0" smtClean="0"/>
                        <a:t> национальный эвенкийский, райцентр – </a:t>
                      </a:r>
                      <a:r>
                        <a:rPr lang="ru-RU" sz="1000" dirty="0" err="1" smtClean="0"/>
                        <a:t>с.Жиганск</a:t>
                      </a:r>
                      <a:r>
                        <a:rPr lang="ru-RU" sz="1000" dirty="0" smtClean="0"/>
                        <a:t>; 5 нас. пунктов, из них 1 н.ж.;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4086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 (6,4%)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Верхоянский</a:t>
                      </a:r>
                      <a:r>
                        <a:rPr lang="ru-RU" sz="1000" dirty="0" smtClean="0"/>
                        <a:t>, райцентр – </a:t>
                      </a:r>
                      <a:r>
                        <a:rPr lang="ru-RU" sz="1000" dirty="0" err="1" smtClean="0"/>
                        <a:t>пгт</a:t>
                      </a:r>
                      <a:r>
                        <a:rPr lang="ru-RU" sz="1000" dirty="0" smtClean="0"/>
                        <a:t>. Верхоянск; 29 нас. пунктов, из них 4 н.ж;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10009 чел. (15,6%)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Абыйский</a:t>
                      </a:r>
                      <a:r>
                        <a:rPr lang="ru-RU" sz="1000" dirty="0" smtClean="0"/>
                        <a:t>, райцентр - </a:t>
                      </a:r>
                      <a:r>
                        <a:rPr lang="ru-RU" sz="1000" dirty="0" err="1" smtClean="0"/>
                        <a:t>пгт</a:t>
                      </a:r>
                      <a:r>
                        <a:rPr lang="ru-RU" sz="1000" dirty="0" smtClean="0"/>
                        <a:t> Белая Гора, 7 нас. пунктов;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3786 чел. (5,9%)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Среднеколымский</a:t>
                      </a:r>
                      <a:r>
                        <a:rPr lang="ru-RU" sz="1000" dirty="0" smtClean="0"/>
                        <a:t> райцентр – г. </a:t>
                      </a:r>
                      <a:r>
                        <a:rPr lang="ru-RU" sz="1000" dirty="0" err="1" smtClean="0"/>
                        <a:t>Среднеколымск</a:t>
                      </a:r>
                      <a:r>
                        <a:rPr lang="ru-RU" sz="1000" dirty="0" smtClean="0"/>
                        <a:t>; 15 нас. пунктов, из них 4 н.ж;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6741 чел. (10,5%) </a:t>
                      </a:r>
                      <a:endParaRPr lang="ru-RU" sz="1000" dirty="0"/>
                    </a:p>
                  </a:txBody>
                  <a:tcPr/>
                </a:tc>
              </a:tr>
              <a:tr h="900236"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Эвено-Бытантайский</a:t>
                      </a:r>
                      <a:r>
                        <a:rPr lang="ru-RU" sz="1000" dirty="0" smtClean="0"/>
                        <a:t> национальный, райцентр - с. </a:t>
                      </a:r>
                      <a:r>
                        <a:rPr lang="ru-RU" sz="1000" dirty="0" err="1" smtClean="0"/>
                        <a:t>Батагай-Алыта</a:t>
                      </a:r>
                      <a:r>
                        <a:rPr lang="ru-RU" sz="1000" dirty="0" smtClean="0"/>
                        <a:t>; 4 нас. пункта, из них 1 н.ж;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2948 чел. (4,5%)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Момский</a:t>
                      </a:r>
                      <a:r>
                        <a:rPr lang="ru-RU" sz="1000" dirty="0" smtClean="0"/>
                        <a:t>, райцентр – с. Хону; 7 нас. пунктов;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3783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 (5,9%) 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Верхнеколымский</a:t>
                      </a:r>
                      <a:r>
                        <a:rPr lang="ru-RU" sz="1000" dirty="0" smtClean="0"/>
                        <a:t>, райцентр – </a:t>
                      </a:r>
                      <a:r>
                        <a:rPr lang="ru-RU" sz="1000" dirty="0" err="1" smtClean="0"/>
                        <a:t>пгт</a:t>
                      </a:r>
                      <a:r>
                        <a:rPr lang="ru-RU" sz="1000" dirty="0" smtClean="0"/>
                        <a:t>. Зырянка; 6 нас. пунктов; </a:t>
                      </a:r>
                      <a:r>
                        <a:rPr lang="ru-RU" sz="1000" dirty="0" err="1" smtClean="0"/>
                        <a:t>числ-ть</a:t>
                      </a:r>
                      <a:r>
                        <a:rPr lang="ru-RU" sz="1000" dirty="0" smtClean="0"/>
                        <a:t> населения – 3748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чел. (5,8%) </a:t>
                      </a:r>
                      <a:endParaRPr lang="ru-RU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Содержимое 2"/>
          <p:cNvSpPr txBox="1">
            <a:spLocks/>
          </p:cNvSpPr>
          <p:nvPr/>
        </p:nvSpPr>
        <p:spPr>
          <a:xfrm>
            <a:off x="179512" y="5013176"/>
            <a:ext cx="8640960" cy="1545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По предварительной оценке численности населения 13 арктических районов республики на 1 января 2023 года составила 64 282 человек. Удельный вес в общей численности населения республики составляет 6,4%, в то время как по занимаемой площади – 52,2%. Плотность населения составляет 0,04 человека на 1 кв. км. Наиболее многочисленное население проживает в Верхоянском районе – 10 тыс. чел. (15,6% от населения арктических зон), наименьшая численность – в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Аллаиховском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районе – 2,3 тыс. чел. (3,6%). (табл. 1)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Среднегодовая численность населения Арктических районов Республики Саха (Якутия)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табл. 2</a:t>
            </a:r>
          </a:p>
          <a:p>
            <a:pPr marL="0" indent="0" algn="ctr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548680"/>
          <a:ext cx="8640960" cy="6190701"/>
        </p:xfrm>
        <a:graphic>
          <a:graphicData uri="http://schemas.openxmlformats.org/drawingml/2006/table">
            <a:tbl>
              <a:tblPr firstCol="1" bandRow="1">
                <a:tableStyleId>{3C2FFA5D-87B4-456A-9821-1D502468CF0F}</a:tableStyleId>
              </a:tblPr>
              <a:tblGrid>
                <a:gridCol w="892353"/>
                <a:gridCol w="456131"/>
                <a:gridCol w="427775"/>
                <a:gridCol w="427775"/>
                <a:gridCol w="427775"/>
                <a:gridCol w="427775"/>
                <a:gridCol w="427775"/>
                <a:gridCol w="427775"/>
                <a:gridCol w="427775"/>
                <a:gridCol w="427775"/>
                <a:gridCol w="427171"/>
                <a:gridCol w="427775"/>
                <a:gridCol w="427775"/>
                <a:gridCol w="427775"/>
                <a:gridCol w="456736"/>
                <a:gridCol w="417518"/>
                <a:gridCol w="456736"/>
                <a:gridCol w="419104"/>
                <a:gridCol w="409686"/>
              </a:tblGrid>
              <a:tr h="11203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/>
                        <a:t> 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/>
                        <a:t>2018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/>
                        <a:t>2019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/>
                        <a:t>2020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/>
                        <a:t>2021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/>
                        <a:t>2022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/>
                        <a:t>2023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6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Все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населе</a:t>
                      </a:r>
                      <a:r>
                        <a:rPr lang="ru-RU" sz="700" dirty="0" smtClean="0"/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ние</a:t>
                      </a:r>
                      <a:r>
                        <a:rPr lang="ru-RU" sz="700" dirty="0" smtClean="0"/>
                        <a:t>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В том числе: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Все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населе</a:t>
                      </a:r>
                      <a:r>
                        <a:rPr lang="ru-RU" sz="700" dirty="0" smtClean="0"/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ние</a:t>
                      </a:r>
                      <a:r>
                        <a:rPr lang="ru-RU" sz="700" dirty="0" smtClean="0"/>
                        <a:t>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В том числе: 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Все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населе</a:t>
                      </a:r>
                      <a:r>
                        <a:rPr lang="ru-RU" sz="700" dirty="0" smtClean="0"/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ние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В том числе 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Все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населе</a:t>
                      </a:r>
                      <a:r>
                        <a:rPr lang="ru-RU" sz="700" dirty="0" smtClean="0"/>
                        <a:t>-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ние</a:t>
                      </a:r>
                      <a:r>
                        <a:rPr lang="ru-RU" sz="700" dirty="0" smtClean="0"/>
                        <a:t>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В том числе 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Все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населе</a:t>
                      </a:r>
                      <a:r>
                        <a:rPr lang="ru-RU" sz="700" dirty="0" smtClean="0"/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ние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В том числе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Все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населе</a:t>
                      </a:r>
                      <a:r>
                        <a:rPr lang="ru-RU" sz="700" dirty="0" smtClean="0"/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ние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В том числе</a:t>
                      </a:r>
                      <a:endParaRPr lang="ru-RU" sz="7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5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город-ское</a:t>
                      </a:r>
                      <a:r>
                        <a:rPr lang="ru-RU" sz="700" dirty="0" smtClean="0"/>
                        <a:t>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сельское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город-ское</a:t>
                      </a:r>
                      <a:r>
                        <a:rPr lang="ru-RU" sz="700" dirty="0" smtClean="0"/>
                        <a:t>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городское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город-ское</a:t>
                      </a:r>
                      <a:r>
                        <a:rPr lang="ru-RU" sz="700" dirty="0" smtClean="0"/>
                        <a:t>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сельское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город-ское</a:t>
                      </a:r>
                      <a:r>
                        <a:rPr lang="ru-RU" sz="700" dirty="0" smtClean="0"/>
                        <a:t>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сельское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город-ское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сельское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 smtClean="0"/>
                        <a:t>город-ское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сельское </a:t>
                      </a:r>
                      <a:endParaRPr lang="ru-RU" sz="7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/>
                        <a:t>Республика Саха (Якутия)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965669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635154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330515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969503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640080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329423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976983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646889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330094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981971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651070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330901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/>
                        <a:t>992115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664288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327827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997565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670281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327284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Абыйский</a:t>
                      </a:r>
                      <a:r>
                        <a:rPr lang="ru-RU" sz="700" dirty="0"/>
                        <a:t>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3998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2042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1956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3963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2017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1946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3932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1991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1941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3916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1973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1943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3844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1931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1913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3786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1905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1881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Аллаиховский</a:t>
                      </a:r>
                      <a:r>
                        <a:rPr lang="ru-RU" sz="700" dirty="0"/>
                        <a:t>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2712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2076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636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2703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2073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630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2711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2094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617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2726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2111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615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2656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2059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597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2349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1832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517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6208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Анабарский</a:t>
                      </a:r>
                      <a:r>
                        <a:rPr lang="ru-RU" sz="700" dirty="0"/>
                        <a:t> национальный (</a:t>
                      </a:r>
                      <a:r>
                        <a:rPr lang="ru-RU" sz="700" dirty="0" err="1"/>
                        <a:t>долгано-эвенкийский</a:t>
                      </a:r>
                      <a:r>
                        <a:rPr lang="ru-RU" sz="700" dirty="0"/>
                        <a:t>)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3582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3582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3625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 -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3625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3663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3663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3672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3672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3631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3631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3454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3454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Булунский</a:t>
                      </a:r>
                      <a:r>
                        <a:rPr lang="ru-RU" sz="700" dirty="0"/>
                        <a:t>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8340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4570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3770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8427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4698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3729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8507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4769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3738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8501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4745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3756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8543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4808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3735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7997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4440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3557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Верхнеколымский</a:t>
                      </a:r>
                      <a:r>
                        <a:rPr lang="ru-RU" sz="700" dirty="0"/>
                        <a:t>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4086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2761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1325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4026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2714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1312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3994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2690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1304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3984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2680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1304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3890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2634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1256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3748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2455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1293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/>
                        <a:t>Верхоянский муниципальный район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11243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4900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6343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11096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4825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6271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11023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4779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6244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10989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4752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6237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10906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4724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6182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10009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4683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5326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413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Жиганский</a:t>
                      </a:r>
                      <a:r>
                        <a:rPr lang="ru-RU" sz="700" dirty="0"/>
                        <a:t> национальный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4200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4200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4145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4145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4146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4146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4179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4179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4153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4153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4086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4086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Момский</a:t>
                      </a:r>
                      <a:r>
                        <a:rPr lang="ru-RU" sz="700" dirty="0"/>
                        <a:t>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4023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4023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3974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3974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4013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4013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4051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4051  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3991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3991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3783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3783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/>
                        <a:t>Нижнеколымский муниципальный район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4290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2552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1738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4275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2551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1724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4244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2533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1711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4228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2514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1714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4149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2472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1677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4211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2641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1570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5173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Оленекский</a:t>
                      </a:r>
                      <a:r>
                        <a:rPr lang="ru-RU" sz="700" dirty="0"/>
                        <a:t> эвенкийский национальный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4110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4110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4197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4197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4287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4287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4326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4326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4324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4324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4361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-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4361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Среднеколымский</a:t>
                      </a:r>
                      <a:r>
                        <a:rPr lang="ru-RU" sz="700" dirty="0"/>
                        <a:t>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7462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3480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3982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7378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3474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3904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7322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3474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3848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7312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3470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3842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7163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3394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3769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6741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3118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3623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3104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Усть-Янский</a:t>
                      </a:r>
                      <a:r>
                        <a:rPr lang="ru-RU" sz="700" dirty="0"/>
                        <a:t>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7051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3845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3206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7018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3861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3157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7022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3872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3150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7035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3862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3173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6968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3830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3138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6809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3524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/>
                        <a:t>3285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4751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 err="1"/>
                        <a:t>Эвено-Бытантайский</a:t>
                      </a:r>
                      <a:r>
                        <a:rPr lang="ru-RU" sz="700" dirty="0"/>
                        <a:t> национальный муниципальный район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2820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2820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2836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 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2836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2862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-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2862 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2879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/>
                        <a:t> -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/>
                        <a:t>2879  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2900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latin typeface="Calibri"/>
                          <a:ea typeface="Calibri"/>
                          <a:cs typeface="Times New Roman"/>
                        </a:rPr>
                        <a:t>2900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2948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-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/>
                        <a:t>2948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299" marR="28299" marT="0" marB="0" anchor="ctr"/>
                </a:tc>
              </a:tr>
              <a:tr h="118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/>
                        <a:t> 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99" marR="28299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28299" marR="28299" marT="0" marB="0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/>
                        <a:t> 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51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04664"/>
            <a:ext cx="8784976" cy="151216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Как видно из таблицы № 2, среднегодовая численность населения в большинстве арктических районов Республики Саха (Якутия) в 2023 году показывает тенденцию к снижению, по сравнению с 2018 годом.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Нижнеколымском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районе численность населения в 2018-2023 гг. держится примерно на одинаковом уровне.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Оленекском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Эвено-Бытантайском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районах в 2023 году наблюдается рост населения на 5,7%, и 4,3% соответственно.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4" y="206084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График № 1.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Динамика населения арктических районов за 2018-2021 гг.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861048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графике № 1 представлена динамика населения северных районов за 2018-2023 гг. Как видно в графике, с 2022 года происходит спад населения арктических районов.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979712" y="1988840"/>
          <a:ext cx="446449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51520" y="4293096"/>
            <a:ext cx="8712968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Рождаемость, смертность и естественный прирост Арктических зон населения  </a:t>
            </a:r>
            <a:r>
              <a:rPr lang="ru-RU" sz="11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табл. 3</a:t>
            </a:r>
            <a:r>
              <a:rPr lang="ru-RU" sz="1100" b="1" dirty="0" smtClean="0">
                <a:latin typeface="Times New Roman"/>
                <a:ea typeface="Times New Roman"/>
              </a:rPr>
              <a:t/>
            </a:r>
            <a:br>
              <a:rPr lang="ru-RU" sz="1100" b="1" dirty="0" smtClean="0">
                <a:latin typeface="Times New Roman"/>
                <a:ea typeface="Times New Roman"/>
              </a:rPr>
            </a:br>
            <a:endParaRPr lang="ru-RU" sz="1100" dirty="0"/>
          </a:p>
        </p:txBody>
      </p:sp>
      <p:graphicFrame>
        <p:nvGraphicFramePr>
          <p:cNvPr id="8" name="Содержимое 3"/>
          <p:cNvGraphicFramePr>
            <a:graphicFrameLocks/>
          </p:cNvGraphicFramePr>
          <p:nvPr/>
        </p:nvGraphicFramePr>
        <p:xfrm>
          <a:off x="1403648" y="5085184"/>
          <a:ext cx="6408710" cy="1185389"/>
        </p:xfrm>
        <a:graphic>
          <a:graphicData uri="http://schemas.openxmlformats.org/drawingml/2006/table">
            <a:tbl>
              <a:tblPr firstCol="1">
                <a:tableStyleId>{69C7853C-536D-4A76-A0AE-DD22124D55A5}</a:tableStyleId>
              </a:tblPr>
              <a:tblGrid>
                <a:gridCol w="1281742"/>
                <a:gridCol w="1281742"/>
                <a:gridCol w="1281742"/>
                <a:gridCol w="1281742"/>
                <a:gridCol w="1281742"/>
              </a:tblGrid>
              <a:tr h="1422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 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/>
                        <a:t>Человек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/>
                        <a:t>2022 к 2021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141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 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/>
                        <a:t>2021 г.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/>
                        <a:t>2022 г.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/>
                        <a:t>Прирост, снижение (-), чел.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1" u="none" strike="noStrike" dirty="0"/>
                        <a:t>В % 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17166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Рождаемость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943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919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-24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171664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Смертность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892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726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-166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18,6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  <a:tr h="255403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Естественный прирост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51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 dirty="0"/>
                        <a:t>193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u="none" strike="noStrike"/>
                        <a:t>142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100" b="0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278,4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74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27584" y="980728"/>
          <a:ext cx="7560841" cy="3085774"/>
        </p:xfrm>
        <a:graphic>
          <a:graphicData uri="http://schemas.openxmlformats.org/drawingml/2006/table">
            <a:tbl>
              <a:tblPr firstRow="1" lastRow="1" lastCol="1" bandRow="1">
                <a:tableStyleId>{3C2FFA5D-87B4-456A-9821-1D502468CF0F}</a:tableStyleId>
              </a:tblPr>
              <a:tblGrid>
                <a:gridCol w="3744417"/>
                <a:gridCol w="1224136"/>
                <a:gridCol w="1169071"/>
                <a:gridCol w="1423217"/>
              </a:tblGrid>
              <a:tr h="388462">
                <a:tc rowSpan="2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/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smtClean="0"/>
                        <a:t>Число </a:t>
                      </a:r>
                      <a:r>
                        <a:rPr lang="ru-RU" sz="1100" u="none" strike="noStrike" dirty="0"/>
                        <a:t>прибывших, человек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Число выбывших, человек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Миграционный прирост, человек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8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2022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2022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Абыйский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193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197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Аллаиховский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157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173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97029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 smtClean="0"/>
                        <a:t>Анабарский</a:t>
                      </a:r>
                      <a:r>
                        <a:rPr lang="ru-RU" sz="1100" u="none" strike="noStrike" dirty="0" smtClean="0"/>
                        <a:t> </a:t>
                      </a:r>
                      <a:r>
                        <a:rPr lang="ru-RU" sz="1100" u="none" strike="noStrike" dirty="0"/>
                        <a:t>национальный (</a:t>
                      </a:r>
                      <a:r>
                        <a:rPr lang="ru-RU" sz="1100" u="none" strike="noStrike" dirty="0" err="1"/>
                        <a:t>долгано-эвенкийский</a:t>
                      </a:r>
                      <a:r>
                        <a:rPr lang="ru-RU" sz="1100" u="none" strike="noStrike" dirty="0"/>
                        <a:t>)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-72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Булунский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619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375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244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Верхнеколымский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Верхоянский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555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577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-22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Жиганский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111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-91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Момский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224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53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Нижнеколымский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237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Оленекский</a:t>
                      </a:r>
                      <a:r>
                        <a:rPr lang="ru-RU" sz="1100" u="none" strike="noStrike" dirty="0"/>
                        <a:t>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182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186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-4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/>
                        <a:t>Среднеколымский муниципальный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274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284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/>
                        <a:t>Усть-Янский муниципальный район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449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453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6889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err="1"/>
                        <a:t>Эвено-Бытантайский</a:t>
                      </a:r>
                      <a:r>
                        <a:rPr lang="ru-RU" sz="1100" u="none" strike="noStrike" dirty="0"/>
                        <a:t> национальный муниципальный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103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4851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 smtClean="0"/>
                        <a:t>ВСЕГО по Арктическим районам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3468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/>
                        <a:t>3377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/>
                        <a:t>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Миграционный прирост Арктических зон населения  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>табл. 4</a:t>
            </a: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>
            <a:spLocks noGrp="1"/>
          </p:cNvSpPr>
          <p:nvPr>
            <p:ph idx="1"/>
          </p:nvPr>
        </p:nvSpPr>
        <p:spPr>
          <a:xfrm>
            <a:off x="467544" y="4221089"/>
            <a:ext cx="8229600" cy="24482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900" dirty="0" smtClean="0">
                <a:latin typeface="Times New Roman"/>
                <a:ea typeface="Times New Roman"/>
              </a:rPr>
              <a:t>             </a:t>
            </a:r>
            <a:r>
              <a:rPr lang="ru-RU" sz="1600" dirty="0" smtClean="0">
                <a:latin typeface="Times New Roman"/>
                <a:ea typeface="Times New Roman"/>
              </a:rPr>
              <a:t>В 2022 году число родившихся по сравнению с соответствующим периодом 2021 года уменьшилось  на 2,5 % (24  человек) и составило 919 человек. Число естественного прироста в отчетном году увеличилось на 278,4 % от числа естественного прироста в предыдущем и составило 193 человек. Число смертности уменьшилось в 2022 году на 18,6 % и составило 726 человек</a:t>
            </a:r>
            <a:r>
              <a:rPr lang="en-US" sz="1600" dirty="0" smtClean="0">
                <a:latin typeface="Times New Roman"/>
                <a:ea typeface="Times New Roman"/>
              </a:rPr>
              <a:t> (</a:t>
            </a:r>
            <a:r>
              <a:rPr lang="ru-RU" sz="1600" dirty="0" smtClean="0">
                <a:latin typeface="Times New Roman"/>
                <a:ea typeface="Times New Roman"/>
              </a:rPr>
              <a:t>Табл. № 3).</a:t>
            </a:r>
          </a:p>
          <a:p>
            <a:pPr algn="just">
              <a:buNone/>
            </a:pPr>
            <a:r>
              <a:rPr lang="ru-RU" sz="1600" dirty="0" smtClean="0">
                <a:latin typeface="Times New Roman"/>
                <a:ea typeface="Times New Roman"/>
              </a:rPr>
              <a:t>            Миграционный прирост населения, если в большинство районах наблюдается отток населения, то в 2022 году увеличилось за счет </a:t>
            </a:r>
            <a:r>
              <a:rPr lang="ru-RU" sz="1600" dirty="0" err="1" smtClean="0">
                <a:latin typeface="Times New Roman"/>
                <a:ea typeface="Times New Roman"/>
              </a:rPr>
              <a:t>Булунского</a:t>
            </a:r>
            <a:r>
              <a:rPr lang="ru-RU" sz="1600" dirty="0" smtClean="0">
                <a:latin typeface="Times New Roman"/>
                <a:ea typeface="Times New Roman"/>
              </a:rPr>
              <a:t> (244 чел.) и </a:t>
            </a:r>
            <a:r>
              <a:rPr lang="ru-RU" sz="1600" dirty="0" err="1" smtClean="0">
                <a:latin typeface="Times New Roman"/>
                <a:ea typeface="Times New Roman"/>
              </a:rPr>
              <a:t>Момского</a:t>
            </a:r>
            <a:r>
              <a:rPr lang="ru-RU" sz="1600" dirty="0" smtClean="0">
                <a:latin typeface="Times New Roman"/>
                <a:ea typeface="Times New Roman"/>
              </a:rPr>
              <a:t> районов (53 чел.) (табл. 4).</a:t>
            </a:r>
          </a:p>
          <a:p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9396536" y="548681"/>
            <a:ext cx="311703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Лабораторный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мониторинг проб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Арктической группе районов Республики Саха (Якутия)</a:t>
            </a:r>
          </a:p>
          <a:p>
            <a:pPr marL="0" indent="0"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целях обеспечения санитарно-эпидемиологического надзора в республике проводится контроль качества воды поверхностных источников в пунктах хозяйственно - питьевого водопользования населения (1-я категория) и в пунктах культурно- бытового водопользования населения (2-я категория).</a:t>
            </a:r>
          </a:p>
          <a:p>
            <a:pPr marL="0" indent="0"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Исследования проб воды, отобранных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водоемах 1-й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категории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табл. № 5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834930"/>
              </p:ext>
            </p:extLst>
          </p:nvPr>
        </p:nvGraphicFramePr>
        <p:xfrm>
          <a:off x="539552" y="2996952"/>
          <a:ext cx="8208911" cy="155709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25988"/>
                <a:gridCol w="967983"/>
                <a:gridCol w="1371310"/>
                <a:gridCol w="645322"/>
                <a:gridCol w="967983"/>
                <a:gridCol w="645322"/>
                <a:gridCol w="836331"/>
                <a:gridCol w="534980"/>
                <a:gridCol w="830801"/>
                <a:gridCol w="682891"/>
              </a:tblGrid>
              <a:tr h="544679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кол-во постоянных створов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всего исследовано проб по сан-</a:t>
                      </a:r>
                      <a:r>
                        <a:rPr lang="ru-RU" sz="1100" u="none" strike="noStrike" dirty="0" err="1">
                          <a:effectLst/>
                        </a:rPr>
                        <a:t>хим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пок</a:t>
                      </a:r>
                      <a:r>
                        <a:rPr lang="ru-RU" sz="1100" u="none" strike="noStrike" dirty="0" smtClean="0">
                          <a:effectLst/>
                        </a:rPr>
                        <a:t>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неуд.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 микроб-им </a:t>
                      </a:r>
                      <a:r>
                        <a:rPr lang="ru-RU" sz="1100" u="none" strike="noStrike" dirty="0" err="1">
                          <a:effectLst/>
                        </a:rPr>
                        <a:t>пок</a:t>
                      </a:r>
                      <a:r>
                        <a:rPr lang="ru-RU" sz="1100" u="none" strike="noStrike" dirty="0">
                          <a:effectLst/>
                        </a:rPr>
                        <a:t>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</a:t>
                      </a:r>
                      <a:r>
                        <a:rPr lang="ru-RU" sz="1100" u="none" strike="noStrike" dirty="0" smtClean="0">
                          <a:effectLst/>
                        </a:rPr>
                        <a:t>неуд.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 </a:t>
                      </a:r>
                      <a:r>
                        <a:rPr lang="ru-RU" sz="1100" u="none" strike="noStrike" dirty="0" err="1">
                          <a:effectLst/>
                        </a:rPr>
                        <a:t>параз</a:t>
                      </a:r>
                      <a:r>
                        <a:rPr lang="ru-RU" sz="1100" u="none" strike="noStrike" dirty="0">
                          <a:effectLst/>
                        </a:rPr>
                        <a:t>-им </a:t>
                      </a:r>
                      <a:r>
                        <a:rPr lang="ru-RU" sz="1100" u="none" strike="noStrike" dirty="0" err="1">
                          <a:effectLst/>
                        </a:rPr>
                        <a:t>пок</a:t>
                      </a:r>
                      <a:r>
                        <a:rPr lang="ru-RU" sz="1100" u="none" strike="noStrike" dirty="0">
                          <a:effectLst/>
                        </a:rPr>
                        <a:t>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</a:t>
                      </a:r>
                      <a:r>
                        <a:rPr lang="ru-RU" sz="1100" u="none" strike="noStrike" dirty="0" smtClean="0">
                          <a:effectLst/>
                        </a:rPr>
                        <a:t>неуд.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по радиолог-им </a:t>
                      </a:r>
                      <a:r>
                        <a:rPr lang="ru-RU" sz="1100" u="none" strike="noStrike" dirty="0" err="1">
                          <a:effectLst/>
                        </a:rPr>
                        <a:t>пок</a:t>
                      </a:r>
                      <a:r>
                        <a:rPr lang="ru-RU" sz="1100" u="none" strike="noStrike" dirty="0">
                          <a:effectLst/>
                        </a:rPr>
                        <a:t>-ям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из них </a:t>
                      </a:r>
                      <a:r>
                        <a:rPr lang="ru-RU" sz="1100" u="none" strike="noStrike" dirty="0" smtClean="0">
                          <a:effectLst/>
                        </a:rPr>
                        <a:t>неуд.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4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4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2019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68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4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43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4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248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4653136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Как видно из таблицы № 5, за четыре последних года по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паразитологическим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радиологическим показателям неудовлетворительных проб обнаружено не было. По санитарно-химическим показателям в 2021 году отобраны 3 нестандартные пробы из 70, что составляет 4,3 %, в 2022 году 1 нестандартная проба из 46 проб 2,2%. По микробиологическим показателям обнаружена 1 нестандартная проба из 7 отобранных в 2018 году.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14940</TotalTime>
  <Words>3340</Words>
  <Application>Microsoft Office PowerPoint</Application>
  <PresentationFormat>Экран (4:3)</PresentationFormat>
  <Paragraphs>1155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УПРАВЛЕНИЕ ФЕДЕРАЛЬНОЙ СЛУЖБЫ ПО НАДЗОРУ В СФЕРЕ ЗАЩИТЫ ПРАВ ПОТРЕБИТЕЛЕЙ И БЛАГОПОЛУЧИЯ ЧЕЛОВЕКА  ПО РЕСПУБЛИКЕ САХА (ЯКУТИЯ) ФЕДЕРАЛЬНОЕ БЮДЖЕТНОЕ УЧРЕЖДЕНИЕ ЗДРАВООХРАНЕНИЯ  "ЦЕНТР ГИГИЕНЫ И ЭПИДЕМИОЛОГИИ В РЕСПУБЛИКЕ САХА (ЯКУТИЯ)" </vt:lpstr>
      <vt:lpstr>Презентация PowerPoint</vt:lpstr>
      <vt:lpstr>В настоящее время в состав Арктической зоны РФ включены 13 районов Республики Саха (Якутия), которые полностью или частично находятся за полярным кругом  </vt:lpstr>
      <vt:lpstr>Презентация PowerPoint</vt:lpstr>
      <vt:lpstr>Распределение Арктических районов по бассейновым группам                табл. 1</vt:lpstr>
      <vt:lpstr>Презентация PowerPoint</vt:lpstr>
      <vt:lpstr>Рождаемость, смертность и естественный прирост Арктических зон населения  табл. 3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Лабораторный мониторинг проб атмосферного воздуха в Арктической группе районов Республики Саха (Якутия) </vt:lpstr>
      <vt:lpstr>Презентация PowerPoint</vt:lpstr>
      <vt:lpstr>Презентация PowerPoint</vt:lpstr>
      <vt:lpstr>Динамика заболеваемости  кишечными инфекциями в Арктических группах районов </vt:lpstr>
      <vt:lpstr>Табл.10</vt:lpstr>
      <vt:lpstr>Табл.11</vt:lpstr>
      <vt:lpstr>Табл.12</vt:lpstr>
      <vt:lpstr>Табл.13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ФЕДЕРАЛЬНОЙ СЛУЖБЫ ПО НАДЗОРУ В СФЕРЕ ЗАЩИТЫ ПРАВ ПОТРЕБИТЕЛЕЙ И БЛАГОПОЛУЧИЯ ЧЕЛОВЕКА  ПО РЕСПУБЛИКЕ САХА (ЯКУТИЯ) ФЕДЕРАЛЬНОЕ БЮДЖЕТНОЕ УЧРЕЖДЕНИЕ ЗДРАВООХРАНЕНИЯ  "ЦЕНТР ГИГИЕНЫ И ЭПИДЕМИОЛОГИИ В РЕСПУБЛИКЕ САХА (ЯКУТИЯ)" </dc:title>
  <dc:creator>User</dc:creator>
  <cp:lastModifiedBy>User</cp:lastModifiedBy>
  <cp:revision>178</cp:revision>
  <cp:lastPrinted>2023-12-04T01:43:22Z</cp:lastPrinted>
  <dcterms:created xsi:type="dcterms:W3CDTF">2021-12-10T00:09:59Z</dcterms:created>
  <dcterms:modified xsi:type="dcterms:W3CDTF">2023-12-04T01:45:38Z</dcterms:modified>
</cp:coreProperties>
</file>