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7" r:id="rId3"/>
    <p:sldId id="276" r:id="rId4"/>
    <p:sldId id="257" r:id="rId5"/>
    <p:sldId id="258" r:id="rId6"/>
    <p:sldId id="278" r:id="rId7"/>
    <p:sldId id="279" r:id="rId8"/>
    <p:sldId id="277" r:id="rId9"/>
    <p:sldId id="282" r:id="rId10"/>
    <p:sldId id="283" r:id="rId11"/>
    <p:sldId id="259" r:id="rId12"/>
    <p:sldId id="261" r:id="rId13"/>
    <p:sldId id="262" r:id="rId14"/>
    <p:sldId id="264" r:id="rId15"/>
    <p:sldId id="265" r:id="rId16"/>
    <p:sldId id="266" r:id="rId17"/>
    <p:sldId id="267" r:id="rId18"/>
    <p:sldId id="285" r:id="rId19"/>
    <p:sldId id="280" r:id="rId20"/>
    <p:sldId id="281" r:id="rId21"/>
    <p:sldId id="286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710FFE-1F89-454C-8092-01C80323E5E8}" type="datetimeFigureOut">
              <a:rPr lang="ru-RU"/>
              <a:pPr>
                <a:defRPr/>
              </a:pPr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21B820-DDC6-461E-91A0-B9A2540A1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78FE-4216-472C-B951-EEF2DB7AC271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451F9-3F2A-4429-B9B6-F15BE0398DE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7CEF7-2A63-42F0-B883-E82103EE0783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F0F7-67CA-42D8-9295-7F842BA3353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19144-0A67-45E2-BE7A-291A22FE7EA4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AFC3-38E7-46F6-9661-113BCC93D65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D7D6-08ED-431E-B8D3-4DB6BE05A66D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CDB40-7A22-4C72-83A5-837D4FD043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8BE7-1DC0-4407-974A-16D13F3D6056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3D44F-9B20-46E4-A78E-9313459B4B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419B0-D267-4FF3-B0B9-7FF208BAA0C9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76B6-E891-4E04-8185-DB6602CDBE5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6929-17B8-4DBD-96D9-3CBCFDEBB6F6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C2D2-4C01-438D-B1EA-CB2B9510ED0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A616-25A5-4AB6-9924-B37C38F094BE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5629-3374-48F3-BC4D-1B8E731D4E2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609C-5FF2-4F54-9EEB-0F9A32F3DB48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DFDB9-DA8A-40AC-B890-D3DF2A70868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433D-8904-4AAF-807E-919820FECA60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EF4C-44FE-4C96-BB9F-BBAE2E1DADD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61BA-08DC-4F26-BA7D-4520538A5E85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AAC8-5370-4A38-945A-BF662AF0095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79FB4587-4347-4D33-BC4E-994349AA7BA8}" type="datetime1">
              <a:rPr/>
              <a:pPr>
                <a:defRPr/>
              </a:pPr>
              <a:t>5/25/2022</a:t>
            </a:fld>
            <a:endParaRPr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ru-RU"/>
              <a:t>Государственное образовательное учреждение начального профессионального образования Профессиональное училище№18</a:t>
            </a:r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31C932CC-D183-490D-B8A7-66D1B4A264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3" r:id="rId9"/>
    <p:sldLayoutId id="2147483741" r:id="rId10"/>
    <p:sldLayoutId id="2147483742" r:id="rId11"/>
  </p:sldLayoutIdLst>
  <p:hf sldNum="0" hd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4800" b="1" kern="1200" dirty="0">
          <a:solidFill>
            <a:srgbClr val="765547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65547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65547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65547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65547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765547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765547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765547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765547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6159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772816"/>
            <a:ext cx="8352928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Вся правда про </a:t>
            </a:r>
            <a:r>
              <a:rPr lang="ru-RU" sz="7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табакокурение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075" name="Прямоугольник 6"/>
          <p:cNvSpPr>
            <a:spLocks noChangeArrowheads="1"/>
          </p:cNvSpPr>
          <p:nvPr/>
        </p:nvSpPr>
        <p:spPr bwMode="auto">
          <a:xfrm>
            <a:off x="6659563" y="5157788"/>
            <a:ext cx="242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3"/>
          <p:cNvPicPr>
            <a:picLocks noChangeAspect="1" noChangeArrowheads="1"/>
          </p:cNvPicPr>
          <p:nvPr/>
        </p:nvPicPr>
        <p:blipFill>
          <a:blip r:embed="rId2"/>
          <a:srcRect l="5737"/>
          <a:stretch>
            <a:fillRect/>
          </a:stretch>
        </p:blipFill>
        <p:spPr bwMode="auto">
          <a:xfrm>
            <a:off x="1524000" y="2971800"/>
            <a:ext cx="5867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468313" y="663575"/>
            <a:ext cx="8280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Ты стал покуривать? А ведь знаешь, что курящие живут меньше и тяжело болеют в конце жизни. Но разве тебя напугаешь, юного и непутёвого, болезнями в старости? Рак лёгкого или инфаркт... Это так далеко. Тебя это пока не волнует. Но ведь болезни старости закладываются в детстве.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539750" y="620713"/>
            <a:ext cx="79200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Побудительные причины к регулярному курению бывают совершенно различными. Это желание и лучше «расслабиться»», и преодолеть неуверенность при контактах с другими людьми, и создать имидж. Если сегодня много людей курят невзирая на очевидный риск для своего здоровья, то в первую очередь по психическим причинам, преодолеть которые им не хватает сил.</a:t>
            </a:r>
          </a:p>
        </p:txBody>
      </p:sp>
      <p:pic>
        <p:nvPicPr>
          <p:cNvPr id="13315" name="Рисунок 2" descr="assort_104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852738"/>
            <a:ext cx="6192838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394851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вред курения</a:t>
            </a: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323850" y="1450975"/>
            <a:ext cx="48323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Никотин воздействует и на железы внутренней секреции, в частности на надпочечники, которые при этом выделяют в кровь гормон - Адреналин, вызывающий спазм сосудов, повышение артериального давления и учащение сердечных сокращений. Пагубно влияя на половые железы, никотин способствует развитию у мужчин половой слабости - ИМПОТЕНЦИИ!!! Поэтому её лечение начинают с того, что больному предлагают прекратить курение.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Особенно вредно курение для детей и подростков. Еще не окрепшие нервная и кровеносная системы болезненно реагируют на табак.</a:t>
            </a: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  <p:pic>
        <p:nvPicPr>
          <p:cNvPr id="14340" name="Рисунок 5" descr="3723691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125538"/>
            <a:ext cx="291623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79388" y="625475"/>
            <a:ext cx="89646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 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Кроме никотина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отрицательное воздействие оказывают и другие составные части табачного дыма. При поступлении в организм окиси углерода развивается кислородное голодание, за счет того, что угарный газ легче соединяется с гемоглобином, чем кислород и доставляется с кровью ко всем тканям и органам человека. </a:t>
            </a:r>
          </a:p>
        </p:txBody>
      </p:sp>
      <p:pic>
        <p:nvPicPr>
          <p:cNvPr id="15363" name="Рисунок 2" descr="sigaret_0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138" y="2852738"/>
            <a:ext cx="76327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96850" y="557213"/>
            <a:ext cx="87852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Очень часто курение ведет к развитию хронического бронхита, сопровождающегося постоянным кашлем и неприятным запахом изо рта. В результате хронического воспаления бронхи расширяются, образуются бронхоэктазы с тяжёлыми последствиями - пневмосклерозом, эмфиземой легких, с так называемым легочным сердцем, ведущему к недостаточности кровообращения. Это и определяет внешний вид заядлого курильщика: хриплый голос, одутловатое лицо, одышка. 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Велика роль курения и в возникновении туберкулёза. Так, 95 из 100 человек, страдающих им, к моменту начала заболевания курили. </a:t>
            </a:r>
          </a:p>
        </p:txBody>
      </p:sp>
      <p:pic>
        <p:nvPicPr>
          <p:cNvPr id="16387" name="Рисунок 2" descr="vredkuri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419475"/>
            <a:ext cx="6481762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133350" y="811213"/>
            <a:ext cx="432117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Часто курящие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испытывают боли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 сердце. Это связано со спазмом коронарных сосудов, питающих мышцу сердца с развитием стенокардии (коронарная недостаточность сердца). Инфаркт миокарда у курящих встречается в 3 раза чаще, чем у некурящих. 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Курение может быть и главной причиной стойкого спазма сосудов нижних конечностей, способствующего развитию облитерирующего эндартериита, поражающего преимущественно мужчин. Это заболевание ведет к нарушению питания, гангрене и в итоге к ампутации нижней конечности. </a:t>
            </a:r>
          </a:p>
        </p:txBody>
      </p:sp>
      <p:pic>
        <p:nvPicPr>
          <p:cNvPr id="17411" name="Рисунок 2" descr="j14993_124056467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811213"/>
            <a:ext cx="3748088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0" y="333375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 веществ, содержащихся в табачном дыму, страдает так же пищеварительный тракт, в первую очередь зубы и слизистая оболочка рта. Никотин увеличивает выделение желудочного сока, что вызывает ноющие боли под ложечкой, тошноту и рвоту. 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Эти признаки могут быть проявлением и гастрита, язвенной болезни желудка, которые у курящих возникают гораздо чаще, чем у некурящих. Так, например, среди мужчин, заболевание язвенной болезнью желудка, 96 - 97% курили. </a:t>
            </a:r>
          </a:p>
        </p:txBody>
      </p:sp>
      <p:pic>
        <p:nvPicPr>
          <p:cNvPr id="18435" name="Рисунок 2" descr="040b148997d87488e60b023c66b330b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068638"/>
            <a:ext cx="7058025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07950" y="765175"/>
            <a:ext cx="89281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Курение может вызвать никотиновую амблиопию. У больного страдающего этим недугом, наступает частичная или полная слепота. Это очень грозное заболевание, при котором даже энергичное лечение не всегда бывает успешным. 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 Курящие подвергают опасности не только себя, но и окружающих людей. В медицине появился даже термин “Пассивное курение”. В организме некурящих людей после пребывания в накуренном и не проветренном помещении определяется значительная концентрация никотина.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/>
              <a:t>    </a:t>
            </a:r>
          </a:p>
        </p:txBody>
      </p:sp>
      <p:pic>
        <p:nvPicPr>
          <p:cNvPr id="19459" name="Рисунок 2" descr="29751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25" y="3357563"/>
            <a:ext cx="69532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323850" y="1565275"/>
            <a:ext cx="856932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20 минут давление и пульс приходят в норму.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8 часов уровень оксида углерода и никотина в крови уменьшается вдвое.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24 часа организм полностью очищается от окиси углерода.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48 часов никотин полностью выходит из организма, улучшаются вкус и обоняние.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72 часа дыхание становится ровным.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2-12 недель улучшается кровоснабжение.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3-9 месяцев проблемы с дыханием пропадают вообще.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пять лет вероятность возникновения сердечного приступа в два раза меньше, чем у курильщиков.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Через 10 лет вероятность возникновения рака лёгких в два раза меньше, чем у курильщиков.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4559" y="740807"/>
            <a:ext cx="7835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Информация для тех, кто решил бросить курить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301625" y="1557338"/>
            <a:ext cx="8497888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Принять твердое решение, объявить это людям, которые будут вам помогать.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«Вычистить» квартиру (удалить всё, что напоминает о сигаретах: пепельницы, плакаты, пустые пачки от сигарет).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Сделайте процесс курения неудобным (только в туалете, или только на улице, или только когда никого нет рядом).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Промежуток времени между выкуриванием сигарет увеличьте (если вы курили каждый час, то увеличьте это время до 1 часа 10 мин)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Не докуривайте сигарету до конца, а окурки сразу выбрасывайте.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Отложите сэкономленные на сигаретах деньги и купите себе подарок – вы это заслужили.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«Убегайте» из мест, где курят.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Если вы не выдержали, то не огорчайтесь, продолжайте бороться. Не сдавайтесь.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Не бросайте на всю жизнь, только на один день, потом ещё на один и т.д.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Спите 8 часов.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Выпивайте ежедневно не менее 8 стаканов воды. </a:t>
            </a:r>
          </a:p>
          <a:p>
            <a:pPr marL="438150" indent="-319088" algn="just">
              <a:buFont typeface="Wingdings 2" pitchFamily="18" charset="2"/>
              <a:buChar char="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Больше употребляйте сырые овощи и фрукты. </a:t>
            </a:r>
          </a:p>
          <a:p>
            <a:pPr marL="438150" indent="-319088">
              <a:buFont typeface="Wingdings 2" pitchFamily="18" charset="2"/>
              <a:buNone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836712"/>
            <a:ext cx="8037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Рекомендации для тех, кто хочет бросить курить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83725_image_large.jpg"/>
          <p:cNvPicPr>
            <a:picLocks noChangeAspect="1"/>
          </p:cNvPicPr>
          <p:nvPr/>
        </p:nvPicPr>
        <p:blipFill>
          <a:blip r:embed="rId2"/>
          <a:srcRect b="3773"/>
          <a:stretch>
            <a:fillRect/>
          </a:stretch>
        </p:blipFill>
        <p:spPr bwMode="auto">
          <a:xfrm>
            <a:off x="1670050" y="2565400"/>
            <a:ext cx="5715000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1258888" y="388938"/>
            <a:ext cx="64817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3200" b="1">
                <a:ea typeface="Calibri" pitchFamily="34" charset="0"/>
                <a:cs typeface="Times New Roman" pitchFamily="18" charset="0"/>
              </a:rPr>
              <a:t>“</a:t>
            </a:r>
            <a:r>
              <a:rPr lang="ru-RU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Яд, который не действует сразу, не становится менее опасным</a:t>
            </a:r>
            <a:r>
              <a:rPr lang="ru-RU" sz="3200" b="1">
                <a:ea typeface="Calibri" pitchFamily="34" charset="0"/>
                <a:cs typeface="Times New Roman" pitchFamily="18" charset="0"/>
              </a:rPr>
              <a:t>”</a:t>
            </a:r>
          </a:p>
          <a:p>
            <a:pPr algn="just" eaLnBrk="0" hangingPunct="0"/>
            <a:r>
              <a:rPr lang="ru-RU" sz="1600" b="1"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Г.Э. Лессинг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250825" y="765175"/>
            <a:ext cx="77057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Жизнь – удивительная штука! Она – увы, коротка! Так зачем сокращать себе годы жизни? </a:t>
            </a:r>
          </a:p>
          <a:p>
            <a:r>
              <a:rPr lang="ru-RU" sz="6600" b="1">
                <a:latin typeface="Times New Roman" pitchFamily="18" charset="0"/>
              </a:rPr>
              <a:t>ДАВАЙТЕ </a:t>
            </a:r>
          </a:p>
          <a:p>
            <a:r>
              <a:rPr lang="ru-RU" sz="6600" b="1">
                <a:latin typeface="Times New Roman" pitchFamily="18" charset="0"/>
              </a:rPr>
              <a:t>БУДЕМ </a:t>
            </a:r>
          </a:p>
          <a:p>
            <a:r>
              <a:rPr lang="ru-RU" sz="6600" b="1">
                <a:latin typeface="Times New Roman" pitchFamily="18" charset="0"/>
              </a:rPr>
              <a:t>ЖИТЬ БЕЗ ТАБАКА!</a:t>
            </a:r>
            <a:endParaRPr lang="ru-RU" sz="6600"/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/>
          <a:srcRect r="5650" b="3226"/>
          <a:stretch>
            <a:fillRect/>
          </a:stretch>
        </p:blipFill>
        <p:spPr bwMode="auto">
          <a:xfrm>
            <a:off x="4716463" y="2781300"/>
            <a:ext cx="40703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http://festival.1september.ru/articles/509298/img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836613"/>
            <a:ext cx="47625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179388" y="188913"/>
            <a:ext cx="267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Практическое занятие: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56" y="2044005"/>
            <a:ext cx="89546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2"/>
          <p:cNvSpPr>
            <a:spLocks noChangeArrowheads="1"/>
          </p:cNvSpPr>
          <p:nvPr/>
        </p:nvSpPr>
        <p:spPr bwMode="auto">
          <a:xfrm>
            <a:off x="755650" y="890588"/>
            <a:ext cx="748823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Большинство людей начинают употреблять табак еще до того, как заканчивают школу. Это значит, что если ты не закуришь в школе, то есть вероятность, что ты не закуришь никогда.</a:t>
            </a:r>
          </a:p>
          <a:p>
            <a:r>
              <a:rPr lang="ru-RU" sz="2400" b="1">
                <a:latin typeface="Times New Roman" pitchFamily="18" charset="0"/>
              </a:rPr>
              <a:t>Большинство курящих подростков зависимы от никотина. Они хотят бросить курить, но не могут. Когда они пытаются бросить, они испытывают, так же как и взрослые, неприятные симптомы отмены.</a:t>
            </a:r>
          </a:p>
          <a:p>
            <a:r>
              <a:rPr lang="ru-RU" sz="2400" b="1">
                <a:latin typeface="Times New Roman" pitchFamily="18" charset="0"/>
              </a:rPr>
              <a:t>Начиная курить, дети в большинстве случаев снижают успеваемость в школе. Они предпочитают общаться с теми детьми, которые тоже курят. Обычно у них низкая самооценка и они не знают, как сказать «</a:t>
            </a:r>
            <a:r>
              <a:rPr lang="ru-RU" sz="2400" b="1" u="sng">
                <a:latin typeface="Times New Roman" pitchFamily="18" charset="0"/>
              </a:rPr>
              <a:t>НЕТ ТАБАКУ!»</a:t>
            </a:r>
            <a:r>
              <a:rPr lang="ru-RU" sz="2400" b="1">
                <a:latin typeface="Times New Roman" pitchFamily="18" charset="0"/>
              </a:rPr>
              <a:t>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764704"/>
            <a:ext cx="406393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 вреде курения</a:t>
            </a: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323850" y="1773238"/>
            <a:ext cx="81359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Табакокурение считается типичным рискованным фактором: оно приносит краткосрочное расслабление, но в долгосрочном воздействии вредит сердцу, системе кровообращения, вызывая прежде всего инфаркт миокарда и атеросклероз. Оно во много раз увеличивает риск различных раковых заболеваний, в частности гортани и легких, может вызвать язву двенадцатиперстной кишки и хронический бронхит. Самое страшное в этих тяжелых заболеваниях то, что они, как правило, развиваются в течение долгого времени и лишь постепенно становится ясным их истинный масштаб.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415925" y="1268413"/>
            <a:ext cx="457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Табак вызывает пристрастие не меньше, чем героин, почитающийся самым сильным наркотиком. Когда об этом факте заявил ведущий хирург США Эверетт Куп, на него обрушилась целая буря насмешек и издевательств, поднятая ведущими американскими табачными компаниями и бессчетным числом их приверженцев-потребителей. </a:t>
            </a:r>
          </a:p>
        </p:txBody>
      </p:sp>
      <p:pic>
        <p:nvPicPr>
          <p:cNvPr id="7171" name="Рисунок 2" descr="4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811338"/>
            <a:ext cx="2524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539750" y="1412875"/>
            <a:ext cx="79200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О курении табака европейцам стало известно после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открытия Америки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Христофором Колумбом. Когда путешественники пристали к одному из островов, то их встретили туземцы, державшие тоненькие свитки из высушенных листьев (сигаро) во рту и пускавшие дым изо рта и из носа. </a:t>
            </a: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Участники экспедиции с удивлением смотрели, как островитяне вдыхают вонючий дьявольский дым, образующийся при сгорании листьев. Кроме того, туземцы втягивали в себя дым через длинные трубки, свитые из коры. Один конец трубки находился в сосуде с дымящимися листьями, а другой, раздвоенный на конце, вставлялся в нос. Эти трубки назывались «табако». Также эти листья жевали и принимали внутрь.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XVI веке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табак получил распространение во Франции, где ему приписывали целебное действие. Французский посол в Португалии Жан Нико в 1560 г. привез листья табака из Лиссабона для Екатерины Медичи. Французская королева нюхала его, считая, что он помогает при головных болях. От имени этого дипломата «никотин» приобрёл своё имя.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88462" y="620688"/>
            <a:ext cx="4392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Из истории табака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250825" y="1557338"/>
            <a:ext cx="849788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 Англии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1585 г. за курение табака подвергали тяжелым телесным наказаниям, курильщиков водили по улицам с петлёй на шее, а «злостных» даже приговаривали к смертной казни. Их отрубленные головы с трубкой во рту выставляли на площади.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В Турции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эта вредная привычка приняла столь грозное распространение, что курильщиков сажали на кол. О появлении табака в России мнение ученых-историков расходятся. Одни считают, что курение табака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на Руси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было ещё до открытия Америки, другие полагают, что табак завезли английские купцы во времена Ивана Грозного. Называли его «чертово зелье». 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Михаил Романов запретил курение из-за частых пожаров. Тем курильщикам, которые попадались первый раз, давали 60 ударов палками по стопам, а во второй раз отрезали уши и нос (1634г.). 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Очень давно люди поняли, что табак –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сильный яд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Его стали с успехом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применять для уничтожения клопов, блох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Его раствором опрыскивали деревья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для уничтожения вредителей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88462" y="620688"/>
            <a:ext cx="4392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Из истории табака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1228029695_statistika_stran_po_kureni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08125"/>
            <a:ext cx="6705600" cy="519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1662113" y="774700"/>
            <a:ext cx="581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</a:rPr>
              <a:t>Статистика стран по курению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Users\HOME\Pictures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655638"/>
            <a:ext cx="7715250" cy="590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222</TotalTime>
  <Words>1126</Words>
  <Application>Microsoft Office PowerPoint</Application>
  <PresentationFormat>Экран (4:3)</PresentationFormat>
  <Paragraphs>58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Candara</vt:lpstr>
      <vt:lpstr>Arial</vt:lpstr>
      <vt:lpstr>Wingdings 2</vt:lpstr>
      <vt:lpstr>Calibri</vt:lpstr>
      <vt:lpstr>Times New Roman</vt:lpstr>
      <vt:lpstr>Human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LIANA</dc:creator>
  <cp:lastModifiedBy>Пользователь</cp:lastModifiedBy>
  <cp:revision>24</cp:revision>
  <dcterms:created xsi:type="dcterms:W3CDTF">2010-09-06T11:57:59Z</dcterms:created>
  <dcterms:modified xsi:type="dcterms:W3CDTF">2022-05-25T05:51:45Z</dcterms:modified>
</cp:coreProperties>
</file>